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1" r:id="rId5"/>
  </p:sldMasterIdLst>
  <p:notesMasterIdLst>
    <p:notesMasterId r:id="rId20"/>
  </p:notesMasterIdLst>
  <p:handoutMasterIdLst>
    <p:handoutMasterId r:id="rId21"/>
  </p:handoutMasterIdLst>
  <p:sldIdLst>
    <p:sldId id="256" r:id="rId6"/>
    <p:sldId id="369" r:id="rId7"/>
    <p:sldId id="390" r:id="rId8"/>
    <p:sldId id="345" r:id="rId9"/>
    <p:sldId id="394" r:id="rId10"/>
    <p:sldId id="379" r:id="rId11"/>
    <p:sldId id="263" r:id="rId12"/>
    <p:sldId id="408" r:id="rId13"/>
    <p:sldId id="362" r:id="rId14"/>
    <p:sldId id="1728" r:id="rId15"/>
    <p:sldId id="414" r:id="rId16"/>
    <p:sldId id="1687" r:id="rId17"/>
    <p:sldId id="1740" r:id="rId18"/>
    <p:sldId id="398" r:id="rId19"/>
  </p:sldIdLst>
  <p:sldSz cx="14630400" cy="8229600"/>
  <p:notesSz cx="7315200" cy="9601200"/>
  <p:defaultTextStyle>
    <a:defPPr>
      <a:defRPr lang="en-US"/>
    </a:defPPr>
    <a:lvl1pPr marL="0" algn="l" defTabSz="54858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8585" algn="l" defTabSz="54858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97171" algn="l" defTabSz="54858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45756" algn="l" defTabSz="54858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94340" algn="l" defTabSz="54858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42926" algn="l" defTabSz="54858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91511" algn="l" defTabSz="54858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40097" algn="l" defTabSz="54858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88682" algn="l" defTabSz="54858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" userDrawn="1">
          <p15:clr>
            <a:srgbClr val="A4A3A4"/>
          </p15:clr>
        </p15:guide>
        <p15:guide id="3" pos="7424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orient="horz" pos="691">
          <p15:clr>
            <a:srgbClr val="A4A3A4"/>
          </p15:clr>
        </p15:guide>
        <p15:guide id="6" pos="336" userDrawn="1">
          <p15:clr>
            <a:srgbClr val="A4A3A4"/>
          </p15:clr>
        </p15:guide>
        <p15:guide id="8" pos="4608">
          <p15:clr>
            <a:srgbClr val="A4A3A4"/>
          </p15:clr>
        </p15:guide>
        <p15:guide id="9" pos="8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Ferniz" initials="SF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D38B"/>
    <a:srgbClr val="00B050"/>
    <a:srgbClr val="F82D11"/>
    <a:srgbClr val="FFC000"/>
    <a:srgbClr val="00B0F0"/>
    <a:srgbClr val="0D0D0D"/>
    <a:srgbClr val="7F7F7F"/>
    <a:srgbClr val="CD1F67"/>
    <a:srgbClr val="0053BC"/>
    <a:srgbClr val="7E0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5480" autoAdjust="0"/>
  </p:normalViewPr>
  <p:slideViewPr>
    <p:cSldViewPr snapToGrid="0">
      <p:cViewPr varScale="1">
        <p:scale>
          <a:sx n="89" d="100"/>
          <a:sy n="89" d="100"/>
        </p:scale>
        <p:origin x="2472" y="82"/>
      </p:cViewPr>
      <p:guideLst>
        <p:guide orient="horz" pos="576"/>
        <p:guide pos="7424"/>
        <p:guide pos="3840"/>
        <p:guide orient="horz" pos="691"/>
        <p:guide pos="336"/>
        <p:guide pos="4608"/>
        <p:guide pos="8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-547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>
        <p:scale>
          <a:sx n="84" d="100"/>
          <a:sy n="84" d="100"/>
        </p:scale>
        <p:origin x="-2606" y="-5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21" cy="481728"/>
          </a:xfrm>
          <a:prstGeom prst="rect">
            <a:avLst/>
          </a:prstGeom>
        </p:spPr>
        <p:txBody>
          <a:bodyPr vert="horz" lIns="96640" tIns="48320" rIns="96640" bIns="483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90" y="1"/>
            <a:ext cx="3169921" cy="481728"/>
          </a:xfrm>
          <a:prstGeom prst="rect">
            <a:avLst/>
          </a:prstGeom>
        </p:spPr>
        <p:txBody>
          <a:bodyPr vert="horz" lIns="96640" tIns="48320" rIns="96640" bIns="48320" rtlCol="0"/>
          <a:lstStyle>
            <a:lvl1pPr algn="r">
              <a:defRPr sz="1200"/>
            </a:lvl1pPr>
          </a:lstStyle>
          <a:p>
            <a:fld id="{C16D55C4-E52F-4810-9BEF-96FA1E00A5BB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477"/>
            <a:ext cx="3169921" cy="481727"/>
          </a:xfrm>
          <a:prstGeom prst="rect">
            <a:avLst/>
          </a:prstGeom>
        </p:spPr>
        <p:txBody>
          <a:bodyPr vert="horz" lIns="96640" tIns="48320" rIns="96640" bIns="483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90" y="9119477"/>
            <a:ext cx="3169921" cy="481727"/>
          </a:xfrm>
          <a:prstGeom prst="rect">
            <a:avLst/>
          </a:prstGeom>
        </p:spPr>
        <p:txBody>
          <a:bodyPr vert="horz" lIns="96640" tIns="48320" rIns="96640" bIns="48320" rtlCol="0" anchor="b"/>
          <a:lstStyle>
            <a:lvl1pPr algn="r">
              <a:defRPr sz="1200"/>
            </a:lvl1pPr>
          </a:lstStyle>
          <a:p>
            <a:fld id="{73AB3237-2851-4DC9-9865-7658E90A74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4773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21" cy="481728"/>
          </a:xfrm>
          <a:prstGeom prst="rect">
            <a:avLst/>
          </a:prstGeom>
        </p:spPr>
        <p:txBody>
          <a:bodyPr vert="horz" lIns="96640" tIns="48320" rIns="96640" bIns="483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90" y="1"/>
            <a:ext cx="3169921" cy="481728"/>
          </a:xfrm>
          <a:prstGeom prst="rect">
            <a:avLst/>
          </a:prstGeom>
        </p:spPr>
        <p:txBody>
          <a:bodyPr vert="horz" lIns="96640" tIns="48320" rIns="96640" bIns="48320" rtlCol="0"/>
          <a:lstStyle>
            <a:lvl1pPr algn="r">
              <a:defRPr sz="1200"/>
            </a:lvl1pPr>
          </a:lstStyle>
          <a:p>
            <a:fld id="{C619B3CA-2D0D-47C2-ADCA-6F431D6ECA53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0" tIns="48320" rIns="96640" bIns="483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9"/>
            <a:ext cx="5852160" cy="3780472"/>
          </a:xfrm>
          <a:prstGeom prst="rect">
            <a:avLst/>
          </a:prstGeom>
        </p:spPr>
        <p:txBody>
          <a:bodyPr vert="horz" lIns="96640" tIns="48320" rIns="96640" bIns="483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477"/>
            <a:ext cx="3169921" cy="481727"/>
          </a:xfrm>
          <a:prstGeom prst="rect">
            <a:avLst/>
          </a:prstGeom>
        </p:spPr>
        <p:txBody>
          <a:bodyPr vert="horz" lIns="96640" tIns="48320" rIns="96640" bIns="483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90" y="9119477"/>
            <a:ext cx="3169921" cy="481727"/>
          </a:xfrm>
          <a:prstGeom prst="rect">
            <a:avLst/>
          </a:prstGeom>
        </p:spPr>
        <p:txBody>
          <a:bodyPr vert="horz" lIns="96640" tIns="48320" rIns="96640" bIns="48320" rtlCol="0" anchor="b"/>
          <a:lstStyle>
            <a:lvl1pPr algn="r">
              <a:defRPr sz="1200"/>
            </a:lvl1pPr>
          </a:lstStyle>
          <a:p>
            <a:fld id="{CD834DAD-DF98-44E2-A25C-0E8DEB5DEE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033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9717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8585" algn="l" defTabSz="109717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97171" algn="l" defTabSz="109717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45756" algn="l" defTabSz="109717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94340" algn="l" defTabSz="109717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42926" algn="l" defTabSz="109717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91511" algn="l" defTabSz="109717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40097" algn="l" defTabSz="109717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88682" algn="l" defTabSz="109717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Acknowledge my friend John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slide – My Career Phase 1 (lessons from each job)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355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Talk differences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Dance lesson ; </a:t>
            </a:r>
            <a:r>
              <a:rPr lang="en-US" b="1" dirty="0"/>
              <a:t>PLAY SONG: Cupid Shuffle when queued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slide – Leading with “Insight” – equality and equity difference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847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Need 3 volunteers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Next slide – Leading with Insight: Perspectives (6/9/g)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118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Audience participation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slide – Leading with inspiration: Summer of 2020 Courageous Conversation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8356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“Agility Opportunity” to work with John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Courage to convene a candid conversation to discuss inequality and inequity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Courage to talk about it and lead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Listen…learn…unite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John and I are partnered to take action; and now we are working to turn action </a:t>
            </a:r>
            <a:r>
              <a:rPr lang="en-US"/>
              <a:t>into traction (DRC DEI and Mavs Take ACTION!)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(final) slide – “Are you all in?”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1228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b="1" dirty="0"/>
              <a:t>SONG: “We can work it out” by The Beatles </a:t>
            </a:r>
            <a:r>
              <a:rPr lang="en-US" sz="1050" dirty="0"/>
              <a:t>to reflect on the questions that Cynt will ask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Ask questions on slide while song is softly playing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If you’re ALL IN…focused on purpose, people, community…leadership agility and culture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Find 3 people and tell them, “I’m ALL IN!”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961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 learned from every job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Love the people – the most important lesson by 4</a:t>
            </a:r>
            <a:r>
              <a:rPr lang="en-US" baseline="30000" dirty="0"/>
              <a:t>th</a:t>
            </a:r>
            <a:r>
              <a:rPr lang="en-US" dirty="0"/>
              <a:t> job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3Ls learned from a “career”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Career Phase 1 also taught me the importance of “agility”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slide – definition of agile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314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AGILE for today is the “</a:t>
            </a:r>
            <a:r>
              <a:rPr lang="en-US" dirty="0" err="1"/>
              <a:t>Axxess</a:t>
            </a:r>
            <a:r>
              <a:rPr lang="en-US" dirty="0"/>
              <a:t> Growth Innovation and Leadership Experience”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also the ability to move quickly and easily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Career Phase 2 has been filled with “Opportunities to be agile”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“Agility is the key to our success” at the Mavs …on and off the court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slide – My career phase 2: All IN Leadership”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090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Career phase 2 mandate started with MC request 5 years ago.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Mandate – transform the culture; </a:t>
            </a:r>
            <a:r>
              <a:rPr lang="en-US" sz="1200" b="0" dirty="0"/>
              <a:t>quickly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Purpose – bring “ALL IN” leadership to a hurting team…lead with intent, integrity, inclusion, insight and inspiration.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ALL IN leadership is the key to building the right culture and being able to move quickly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From the beginning, it was about moving fast but with ease and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Started with vision and a set of values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Next slide: 100-day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159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Very intentional about our vision re: setting the D &amp; I standard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4-part plan; 200 initiatives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Foundation was/is our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slide – Our Values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380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dirty="0"/>
              <a:t>Values-based employment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dirty="0"/>
              <a:t>Tell Character story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P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dirty="0"/>
              <a:t>Next slide - Fairness value, gender pay equity; addressing it quickly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533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Play the video when queued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slide – teamwork; DG pic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601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Tell DG vespers story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Queue Song, ANMHE </a:t>
            </a:r>
            <a:r>
              <a:rPr lang="en-US" sz="1200" dirty="0"/>
              <a:t>for “ANMHE, you can count on me” exercise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Next slide – Leading with Intent: invested in our people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172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invested in our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Diversity &amp; Inclusion CRAFTS strategy was center-court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slide: Leading with Inclusion – difference between diversity and inclusion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DAD-DF98-44E2-A25C-0E8DEB5DEE3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41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9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90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Cover Slide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ubtitle 2"/>
          <p:cNvSpPr>
            <a:spLocks noGrp="1"/>
          </p:cNvSpPr>
          <p:nvPr>
            <p:ph type="subTitle" idx="1"/>
          </p:nvPr>
        </p:nvSpPr>
        <p:spPr>
          <a:xfrm>
            <a:off x="408391" y="5690965"/>
            <a:ext cx="7319125" cy="5817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0">
                <a:solidFill>
                  <a:schemeClr val="bg1"/>
                </a:solidFill>
              </a:defRPr>
            </a:lvl1pPr>
            <a:lvl2pPr marL="411421" indent="0" algn="ctr">
              <a:buNone/>
              <a:defRPr sz="1900"/>
            </a:lvl2pPr>
            <a:lvl3pPr marL="822836" indent="0" algn="ctr">
              <a:buNone/>
              <a:defRPr sz="1600"/>
            </a:lvl3pPr>
            <a:lvl4pPr marL="1234255" indent="0" algn="ctr">
              <a:buNone/>
              <a:defRPr sz="1400"/>
            </a:lvl4pPr>
            <a:lvl5pPr marL="1645673" indent="0" algn="ctr">
              <a:buNone/>
              <a:defRPr sz="1400"/>
            </a:lvl5pPr>
            <a:lvl6pPr marL="2057093" indent="0" algn="ctr">
              <a:buNone/>
              <a:defRPr sz="1400"/>
            </a:lvl6pPr>
            <a:lvl7pPr marL="2468508" indent="0" algn="ctr">
              <a:buNone/>
              <a:defRPr sz="1400"/>
            </a:lvl7pPr>
            <a:lvl8pPr marL="2879927" indent="0" algn="ctr">
              <a:buNone/>
              <a:defRPr sz="1400"/>
            </a:lvl8pPr>
            <a:lvl9pPr marL="3291348" indent="0" algn="ctr">
              <a:buNone/>
              <a:defRPr sz="14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09651" y="5579508"/>
            <a:ext cx="1034429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08942" y="3658109"/>
            <a:ext cx="7317821" cy="1809947"/>
          </a:xfrm>
          <a:prstGeom prst="rect">
            <a:avLst/>
          </a:prstGeom>
        </p:spPr>
        <p:txBody>
          <a:bodyPr lIns="0" rIns="0" anchor="t"/>
          <a:lstStyle>
            <a:lvl1pPr marL="0" indent="0" algn="l" defTabSz="1097171" rtl="0" eaLnBrk="1" latinLnBrk="0" hangingPunct="1">
              <a:lnSpc>
                <a:spcPct val="8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4300" b="1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28A4E3F-8491-440B-B317-2E9C576DAB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8946" y="6384203"/>
            <a:ext cx="7317739" cy="743051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1900" dirty="0">
                <a:solidFill>
                  <a:schemeClr val="bg1"/>
                </a:solidFill>
              </a:defRPr>
            </a:lvl1pPr>
          </a:lstStyle>
          <a:p>
            <a:pPr marL="342866" lvl="0" indent="-342866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FA2FB19-699E-4273-BD4C-F7E11CB9D161}"/>
              </a:ext>
            </a:extLst>
          </p:cNvPr>
          <p:cNvSpPr/>
          <p:nvPr userDrawn="1"/>
        </p:nvSpPr>
        <p:spPr>
          <a:xfrm rot="11199765">
            <a:off x="10194083" y="1150359"/>
            <a:ext cx="4679574" cy="7093358"/>
          </a:xfrm>
          <a:custGeom>
            <a:avLst/>
            <a:gdLst>
              <a:gd name="connsiteX0" fmla="*/ 3899646 w 3899646"/>
              <a:gd name="connsiteY0" fmla="*/ 5911132 h 5911132"/>
              <a:gd name="connsiteX1" fmla="*/ 3872434 w 3899646"/>
              <a:gd name="connsiteY1" fmla="*/ 5889927 h 5911132"/>
              <a:gd name="connsiteX2" fmla="*/ 115705 w 3899646"/>
              <a:gd name="connsiteY2" fmla="*/ 588697 h 5911132"/>
              <a:gd name="connsiteX3" fmla="*/ 0 w 3899646"/>
              <a:gd name="connsiteY3" fmla="*/ 219515 h 5911132"/>
              <a:gd name="connsiteX4" fmla="*/ 1879192 w 3899646"/>
              <a:gd name="connsiteY4" fmla="*/ 0 h 5911132"/>
              <a:gd name="connsiteX5" fmla="*/ 1886456 w 3899646"/>
              <a:gd name="connsiteY5" fmla="*/ 366490 h 5911132"/>
              <a:gd name="connsiteX6" fmla="*/ 3630933 w 3899646"/>
              <a:gd name="connsiteY6" fmla="*/ 5530639 h 591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99646" h="5911132">
                <a:moveTo>
                  <a:pt x="3899646" y="5911132"/>
                </a:moveTo>
                <a:lnTo>
                  <a:pt x="3872434" y="5889927"/>
                </a:lnTo>
                <a:cubicBezTo>
                  <a:pt x="2101637" y="4387165"/>
                  <a:pt x="790118" y="2590622"/>
                  <a:pt x="115705" y="588697"/>
                </a:cubicBezTo>
                <a:lnTo>
                  <a:pt x="0" y="219515"/>
                </a:lnTo>
                <a:lnTo>
                  <a:pt x="1879192" y="0"/>
                </a:lnTo>
                <a:lnTo>
                  <a:pt x="1886456" y="366490"/>
                </a:lnTo>
                <a:cubicBezTo>
                  <a:pt x="1959544" y="2208137"/>
                  <a:pt x="2577168" y="3954752"/>
                  <a:pt x="3630933" y="5530639"/>
                </a:cubicBezTo>
                <a:close/>
              </a:path>
            </a:pathLst>
          </a:custGeom>
          <a:solidFill>
            <a:srgbClr val="0053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9717" tIns="54859" rIns="109717" bIns="54859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endParaRPr lang="en-GB" sz="21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DC6F9E3-0515-4D95-B4E3-705FDDC321E1}"/>
              </a:ext>
            </a:extLst>
          </p:cNvPr>
          <p:cNvSpPr/>
          <p:nvPr userDrawn="1"/>
        </p:nvSpPr>
        <p:spPr>
          <a:xfrm rot="12667413">
            <a:off x="10738759" y="4939457"/>
            <a:ext cx="1839614" cy="3416664"/>
          </a:xfrm>
          <a:custGeom>
            <a:avLst/>
            <a:gdLst>
              <a:gd name="connsiteX0" fmla="*/ 1533012 w 1533012"/>
              <a:gd name="connsiteY0" fmla="*/ 2847220 h 2847220"/>
              <a:gd name="connsiteX1" fmla="*/ 1517785 w 1533012"/>
              <a:gd name="connsiteY1" fmla="*/ 2830224 h 2847220"/>
              <a:gd name="connsiteX2" fmla="*/ 166638 w 1533012"/>
              <a:gd name="connsiteY2" fmla="*/ 713017 h 2847220"/>
              <a:gd name="connsiteX3" fmla="*/ 0 w 1533012"/>
              <a:gd name="connsiteY3" fmla="*/ 346600 h 2847220"/>
              <a:gd name="connsiteX4" fmla="*/ 574031 w 1533012"/>
              <a:gd name="connsiteY4" fmla="*/ 0 h 2847220"/>
              <a:gd name="connsiteX5" fmla="*/ 611838 w 1533012"/>
              <a:gd name="connsiteY5" fmla="*/ 204375 h 2847220"/>
              <a:gd name="connsiteX6" fmla="*/ 1382637 w 1533012"/>
              <a:gd name="connsiteY6" fmla="*/ 2542271 h 284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3012" h="2847220">
                <a:moveTo>
                  <a:pt x="1533012" y="2847220"/>
                </a:moveTo>
                <a:lnTo>
                  <a:pt x="1517785" y="2830224"/>
                </a:lnTo>
                <a:cubicBezTo>
                  <a:pt x="989261" y="2187879"/>
                  <a:pt x="533847" y="1478560"/>
                  <a:pt x="166638" y="713017"/>
                </a:cubicBezTo>
                <a:lnTo>
                  <a:pt x="0" y="346600"/>
                </a:lnTo>
                <a:lnTo>
                  <a:pt x="574031" y="0"/>
                </a:lnTo>
                <a:lnTo>
                  <a:pt x="611838" y="204375"/>
                </a:lnTo>
                <a:cubicBezTo>
                  <a:pt x="777690" y="1022207"/>
                  <a:pt x="1038637" y="1805519"/>
                  <a:pt x="1382637" y="25422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9717" tIns="54859" rIns="109717" bIns="54859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endParaRPr lang="en-GB" sz="21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5BEE0DE-3752-4727-AA7A-FDDB9F43E57D}"/>
              </a:ext>
            </a:extLst>
          </p:cNvPr>
          <p:cNvSpPr/>
          <p:nvPr userDrawn="1"/>
        </p:nvSpPr>
        <p:spPr>
          <a:xfrm rot="9292637">
            <a:off x="11926525" y="-422577"/>
            <a:ext cx="2423354" cy="7384693"/>
          </a:xfrm>
          <a:custGeom>
            <a:avLst/>
            <a:gdLst>
              <a:gd name="connsiteX0" fmla="*/ 2019462 w 2019462"/>
              <a:gd name="connsiteY0" fmla="*/ 6153911 h 6153911"/>
              <a:gd name="connsiteX1" fmla="*/ 2004235 w 2019462"/>
              <a:gd name="connsiteY1" fmla="*/ 6136915 h 6153911"/>
              <a:gd name="connsiteX2" fmla="*/ 90636 w 2019462"/>
              <a:gd name="connsiteY2" fmla="*/ 2583328 h 6153911"/>
              <a:gd name="connsiteX3" fmla="*/ 0 w 2019462"/>
              <a:gd name="connsiteY3" fmla="*/ 2271444 h 6153911"/>
              <a:gd name="connsiteX4" fmla="*/ 1065121 w 2019462"/>
              <a:gd name="connsiteY4" fmla="*/ 0 h 6153911"/>
              <a:gd name="connsiteX5" fmla="*/ 1047198 w 2019462"/>
              <a:gd name="connsiteY5" fmla="*/ 119092 h 6153911"/>
              <a:gd name="connsiteX6" fmla="*/ 952857 w 2019462"/>
              <a:gd name="connsiteY6" fmla="*/ 1366446 h 6153911"/>
              <a:gd name="connsiteX7" fmla="*/ 1859084 w 2019462"/>
              <a:gd name="connsiteY7" fmla="*/ 5817221 h 6153911"/>
              <a:gd name="connsiteX8" fmla="*/ 1988849 w 2019462"/>
              <a:gd name="connsiteY8" fmla="*/ 6091830 h 6153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462" h="6153911">
                <a:moveTo>
                  <a:pt x="2019462" y="6153911"/>
                </a:moveTo>
                <a:lnTo>
                  <a:pt x="2004235" y="6136915"/>
                </a:lnTo>
                <a:cubicBezTo>
                  <a:pt x="1158597" y="5109162"/>
                  <a:pt x="500119" y="3909959"/>
                  <a:pt x="90636" y="2583328"/>
                </a:cubicBezTo>
                <a:lnTo>
                  <a:pt x="0" y="2271444"/>
                </a:lnTo>
                <a:lnTo>
                  <a:pt x="1065121" y="0"/>
                </a:lnTo>
                <a:lnTo>
                  <a:pt x="1047198" y="119092"/>
                </a:lnTo>
                <a:cubicBezTo>
                  <a:pt x="991826" y="527714"/>
                  <a:pt x="959906" y="943956"/>
                  <a:pt x="952857" y="1366446"/>
                </a:cubicBezTo>
                <a:cubicBezTo>
                  <a:pt x="926415" y="2951171"/>
                  <a:pt x="1252620" y="4459712"/>
                  <a:pt x="1859084" y="5817221"/>
                </a:cubicBezTo>
                <a:lnTo>
                  <a:pt x="1988849" y="60918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9717" tIns="54859" rIns="109717" bIns="54859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73253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Cover Slide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FA2FB19-699E-4273-BD4C-F7E11CB9D161}"/>
              </a:ext>
            </a:extLst>
          </p:cNvPr>
          <p:cNvSpPr/>
          <p:nvPr userDrawn="1"/>
        </p:nvSpPr>
        <p:spPr>
          <a:xfrm rot="11199765">
            <a:off x="10194083" y="1150359"/>
            <a:ext cx="4679574" cy="7093358"/>
          </a:xfrm>
          <a:custGeom>
            <a:avLst/>
            <a:gdLst>
              <a:gd name="connsiteX0" fmla="*/ 3899646 w 3899646"/>
              <a:gd name="connsiteY0" fmla="*/ 5911132 h 5911132"/>
              <a:gd name="connsiteX1" fmla="*/ 3872434 w 3899646"/>
              <a:gd name="connsiteY1" fmla="*/ 5889927 h 5911132"/>
              <a:gd name="connsiteX2" fmla="*/ 115705 w 3899646"/>
              <a:gd name="connsiteY2" fmla="*/ 588697 h 5911132"/>
              <a:gd name="connsiteX3" fmla="*/ 0 w 3899646"/>
              <a:gd name="connsiteY3" fmla="*/ 219515 h 5911132"/>
              <a:gd name="connsiteX4" fmla="*/ 1879192 w 3899646"/>
              <a:gd name="connsiteY4" fmla="*/ 0 h 5911132"/>
              <a:gd name="connsiteX5" fmla="*/ 1886456 w 3899646"/>
              <a:gd name="connsiteY5" fmla="*/ 366490 h 5911132"/>
              <a:gd name="connsiteX6" fmla="*/ 3630933 w 3899646"/>
              <a:gd name="connsiteY6" fmla="*/ 5530639 h 591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99646" h="5911132">
                <a:moveTo>
                  <a:pt x="3899646" y="5911132"/>
                </a:moveTo>
                <a:lnTo>
                  <a:pt x="3872434" y="5889927"/>
                </a:lnTo>
                <a:cubicBezTo>
                  <a:pt x="2101637" y="4387165"/>
                  <a:pt x="790118" y="2590622"/>
                  <a:pt x="115705" y="588697"/>
                </a:cubicBezTo>
                <a:lnTo>
                  <a:pt x="0" y="219515"/>
                </a:lnTo>
                <a:lnTo>
                  <a:pt x="1879192" y="0"/>
                </a:lnTo>
                <a:lnTo>
                  <a:pt x="1886456" y="366490"/>
                </a:lnTo>
                <a:cubicBezTo>
                  <a:pt x="1959544" y="2208137"/>
                  <a:pt x="2577168" y="3954752"/>
                  <a:pt x="3630933" y="5530639"/>
                </a:cubicBezTo>
                <a:close/>
              </a:path>
            </a:pathLst>
          </a:custGeom>
          <a:solidFill>
            <a:srgbClr val="0053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9717" tIns="54859" rIns="109717" bIns="54859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endParaRPr lang="en-GB" sz="21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DC6F9E3-0515-4D95-B4E3-705FDDC321E1}"/>
              </a:ext>
            </a:extLst>
          </p:cNvPr>
          <p:cNvSpPr/>
          <p:nvPr userDrawn="1"/>
        </p:nvSpPr>
        <p:spPr>
          <a:xfrm rot="12667413">
            <a:off x="10738759" y="4939457"/>
            <a:ext cx="1839614" cy="3416664"/>
          </a:xfrm>
          <a:custGeom>
            <a:avLst/>
            <a:gdLst>
              <a:gd name="connsiteX0" fmla="*/ 1533012 w 1533012"/>
              <a:gd name="connsiteY0" fmla="*/ 2847220 h 2847220"/>
              <a:gd name="connsiteX1" fmla="*/ 1517785 w 1533012"/>
              <a:gd name="connsiteY1" fmla="*/ 2830224 h 2847220"/>
              <a:gd name="connsiteX2" fmla="*/ 166638 w 1533012"/>
              <a:gd name="connsiteY2" fmla="*/ 713017 h 2847220"/>
              <a:gd name="connsiteX3" fmla="*/ 0 w 1533012"/>
              <a:gd name="connsiteY3" fmla="*/ 346600 h 2847220"/>
              <a:gd name="connsiteX4" fmla="*/ 574031 w 1533012"/>
              <a:gd name="connsiteY4" fmla="*/ 0 h 2847220"/>
              <a:gd name="connsiteX5" fmla="*/ 611838 w 1533012"/>
              <a:gd name="connsiteY5" fmla="*/ 204375 h 2847220"/>
              <a:gd name="connsiteX6" fmla="*/ 1382637 w 1533012"/>
              <a:gd name="connsiteY6" fmla="*/ 2542271 h 284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3012" h="2847220">
                <a:moveTo>
                  <a:pt x="1533012" y="2847220"/>
                </a:moveTo>
                <a:lnTo>
                  <a:pt x="1517785" y="2830224"/>
                </a:lnTo>
                <a:cubicBezTo>
                  <a:pt x="989261" y="2187879"/>
                  <a:pt x="533847" y="1478560"/>
                  <a:pt x="166638" y="713017"/>
                </a:cubicBezTo>
                <a:lnTo>
                  <a:pt x="0" y="346600"/>
                </a:lnTo>
                <a:lnTo>
                  <a:pt x="574031" y="0"/>
                </a:lnTo>
                <a:lnTo>
                  <a:pt x="611838" y="204375"/>
                </a:lnTo>
                <a:cubicBezTo>
                  <a:pt x="777690" y="1022207"/>
                  <a:pt x="1038637" y="1805519"/>
                  <a:pt x="1382637" y="25422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9717" tIns="54859" rIns="109717" bIns="54859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endParaRPr lang="en-GB" sz="21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5BEE0DE-3752-4727-AA7A-FDDB9F43E57D}"/>
              </a:ext>
            </a:extLst>
          </p:cNvPr>
          <p:cNvSpPr/>
          <p:nvPr userDrawn="1"/>
        </p:nvSpPr>
        <p:spPr>
          <a:xfrm rot="9292637">
            <a:off x="11926525" y="-422577"/>
            <a:ext cx="2423354" cy="7384693"/>
          </a:xfrm>
          <a:custGeom>
            <a:avLst/>
            <a:gdLst>
              <a:gd name="connsiteX0" fmla="*/ 2019462 w 2019462"/>
              <a:gd name="connsiteY0" fmla="*/ 6153911 h 6153911"/>
              <a:gd name="connsiteX1" fmla="*/ 2004235 w 2019462"/>
              <a:gd name="connsiteY1" fmla="*/ 6136915 h 6153911"/>
              <a:gd name="connsiteX2" fmla="*/ 90636 w 2019462"/>
              <a:gd name="connsiteY2" fmla="*/ 2583328 h 6153911"/>
              <a:gd name="connsiteX3" fmla="*/ 0 w 2019462"/>
              <a:gd name="connsiteY3" fmla="*/ 2271444 h 6153911"/>
              <a:gd name="connsiteX4" fmla="*/ 1065121 w 2019462"/>
              <a:gd name="connsiteY4" fmla="*/ 0 h 6153911"/>
              <a:gd name="connsiteX5" fmla="*/ 1047198 w 2019462"/>
              <a:gd name="connsiteY5" fmla="*/ 119092 h 6153911"/>
              <a:gd name="connsiteX6" fmla="*/ 952857 w 2019462"/>
              <a:gd name="connsiteY6" fmla="*/ 1366446 h 6153911"/>
              <a:gd name="connsiteX7" fmla="*/ 1859084 w 2019462"/>
              <a:gd name="connsiteY7" fmla="*/ 5817221 h 6153911"/>
              <a:gd name="connsiteX8" fmla="*/ 1988849 w 2019462"/>
              <a:gd name="connsiteY8" fmla="*/ 6091830 h 6153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462" h="6153911">
                <a:moveTo>
                  <a:pt x="2019462" y="6153911"/>
                </a:moveTo>
                <a:lnTo>
                  <a:pt x="2004235" y="6136915"/>
                </a:lnTo>
                <a:cubicBezTo>
                  <a:pt x="1158597" y="5109162"/>
                  <a:pt x="500119" y="3909959"/>
                  <a:pt x="90636" y="2583328"/>
                </a:cubicBezTo>
                <a:lnTo>
                  <a:pt x="0" y="2271444"/>
                </a:lnTo>
                <a:lnTo>
                  <a:pt x="1065121" y="0"/>
                </a:lnTo>
                <a:lnTo>
                  <a:pt x="1047198" y="119092"/>
                </a:lnTo>
                <a:cubicBezTo>
                  <a:pt x="991826" y="527714"/>
                  <a:pt x="959906" y="943956"/>
                  <a:pt x="952857" y="1366446"/>
                </a:cubicBezTo>
                <a:cubicBezTo>
                  <a:pt x="926415" y="2951171"/>
                  <a:pt x="1252620" y="4459712"/>
                  <a:pt x="1859084" y="5817221"/>
                </a:cubicBezTo>
                <a:lnTo>
                  <a:pt x="1988849" y="60918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9717" tIns="54859" rIns="109717" bIns="54859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405772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Cover Slide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264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74DAB0B-B2DE-4E9A-BD67-10EC741DEA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2065" y="1106489"/>
            <a:ext cx="13546836" cy="540861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4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85000"/>
              </a:lnSpc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22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662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85000"/>
              </a:lnSpc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3314B-1494-4D59-B730-30451EE88F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082" y="965606"/>
            <a:ext cx="12946888" cy="58674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74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3314B-1494-4D59-B730-30451EE88F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082" y="965606"/>
            <a:ext cx="12946888" cy="58674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223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F24EDC2-1B14-439C-8967-44F34A58BD8A}"/>
              </a:ext>
            </a:extLst>
          </p:cNvPr>
          <p:cNvSpPr/>
          <p:nvPr userDrawn="1"/>
        </p:nvSpPr>
        <p:spPr>
          <a:xfrm>
            <a:off x="5" y="7818120"/>
            <a:ext cx="14630402" cy="411480"/>
          </a:xfrm>
          <a:custGeom>
            <a:avLst/>
            <a:gdLst>
              <a:gd name="connsiteX0" fmla="*/ 4171208 w 9144001"/>
              <a:gd name="connsiteY0" fmla="*/ 0 h 342900"/>
              <a:gd name="connsiteX1" fmla="*/ 8538652 w 9144001"/>
              <a:gd name="connsiteY1" fmla="*/ 168960 h 342900"/>
              <a:gd name="connsiteX2" fmla="*/ 9144001 w 9144001"/>
              <a:gd name="connsiteY2" fmla="*/ 221875 h 342900"/>
              <a:gd name="connsiteX3" fmla="*/ 9144001 w 9144001"/>
              <a:gd name="connsiteY3" fmla="*/ 342900 h 342900"/>
              <a:gd name="connsiteX4" fmla="*/ 0 w 9144001"/>
              <a:gd name="connsiteY4" fmla="*/ 342900 h 342900"/>
              <a:gd name="connsiteX5" fmla="*/ 0 w 9144001"/>
              <a:gd name="connsiteY5" fmla="*/ 155981 h 342900"/>
              <a:gd name="connsiteX6" fmla="*/ 422318 w 9144001"/>
              <a:gd name="connsiteY6" fmla="*/ 124353 h 342900"/>
              <a:gd name="connsiteX7" fmla="*/ 4171208 w 9144001"/>
              <a:gd name="connsiteY7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1" h="342900">
                <a:moveTo>
                  <a:pt x="4171208" y="0"/>
                </a:moveTo>
                <a:cubicBezTo>
                  <a:pt x="5641037" y="0"/>
                  <a:pt x="7097549" y="57017"/>
                  <a:pt x="8538652" y="168960"/>
                </a:cubicBezTo>
                <a:lnTo>
                  <a:pt x="9144001" y="221875"/>
                </a:lnTo>
                <a:lnTo>
                  <a:pt x="9144001" y="342900"/>
                </a:lnTo>
                <a:lnTo>
                  <a:pt x="0" y="342900"/>
                </a:lnTo>
                <a:lnTo>
                  <a:pt x="0" y="155981"/>
                </a:lnTo>
                <a:lnTo>
                  <a:pt x="422318" y="124353"/>
                </a:lnTo>
                <a:cubicBezTo>
                  <a:pt x="1661286" y="41890"/>
                  <a:pt x="2911356" y="0"/>
                  <a:pt x="4171208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77000">
                <a:schemeClr val="accent4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7" tIns="54859" rIns="109717" bIns="54859" rtlCol="0" anchor="ctr"/>
          <a:lstStyle/>
          <a:p>
            <a:pPr algn="ctr"/>
            <a:endParaRPr lang="en-GB" sz="21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D0EA508-1F40-4423-B28E-4A32119F7740}"/>
              </a:ext>
            </a:extLst>
          </p:cNvPr>
          <p:cNvSpPr/>
          <p:nvPr userDrawn="1"/>
        </p:nvSpPr>
        <p:spPr>
          <a:xfrm>
            <a:off x="13677606" y="245951"/>
            <a:ext cx="501888" cy="506318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7" tIns="54859" rIns="109717" bIns="54859" rtlCol="0" anchor="ctr"/>
          <a:lstStyle/>
          <a:p>
            <a:pPr algn="ctr"/>
            <a:endParaRPr lang="en-GB" sz="21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6FC52A-0591-4829-913D-3EE73074D2AC}"/>
              </a:ext>
            </a:extLst>
          </p:cNvPr>
          <p:cNvSpPr/>
          <p:nvPr userDrawn="1"/>
        </p:nvSpPr>
        <p:spPr>
          <a:xfrm>
            <a:off x="13713618" y="282288"/>
            <a:ext cx="429864" cy="4336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7" tIns="54859" rIns="109717" bIns="54859" rtlCol="0" anchor="ctr"/>
          <a:lstStyle/>
          <a:p>
            <a:pPr algn="ctr"/>
            <a:endParaRPr lang="en-GB" sz="2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7A79FC-1AB4-4D64-8AA9-3ACEFD83FE65}"/>
              </a:ext>
            </a:extLst>
          </p:cNvPr>
          <p:cNvSpPr txBox="1"/>
          <p:nvPr userDrawn="1"/>
        </p:nvSpPr>
        <p:spPr>
          <a:xfrm>
            <a:off x="13713618" y="360611"/>
            <a:ext cx="429864" cy="276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996B5273-46EB-4870-A6B0-6E7F43CBD6D0}" type="slidenum">
              <a:rPr lang="en-US" sz="11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95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D85E51C-23FC-49E9-8511-7AB27E28C7C2}"/>
              </a:ext>
            </a:extLst>
          </p:cNvPr>
          <p:cNvSpPr/>
          <p:nvPr userDrawn="1"/>
        </p:nvSpPr>
        <p:spPr>
          <a:xfrm>
            <a:off x="5" y="7818120"/>
            <a:ext cx="14630402" cy="411480"/>
          </a:xfrm>
          <a:custGeom>
            <a:avLst/>
            <a:gdLst>
              <a:gd name="connsiteX0" fmla="*/ 4171208 w 9144001"/>
              <a:gd name="connsiteY0" fmla="*/ 0 h 342900"/>
              <a:gd name="connsiteX1" fmla="*/ 8538652 w 9144001"/>
              <a:gd name="connsiteY1" fmla="*/ 168960 h 342900"/>
              <a:gd name="connsiteX2" fmla="*/ 9144001 w 9144001"/>
              <a:gd name="connsiteY2" fmla="*/ 221875 h 342900"/>
              <a:gd name="connsiteX3" fmla="*/ 9144001 w 9144001"/>
              <a:gd name="connsiteY3" fmla="*/ 342900 h 342900"/>
              <a:gd name="connsiteX4" fmla="*/ 0 w 9144001"/>
              <a:gd name="connsiteY4" fmla="*/ 342900 h 342900"/>
              <a:gd name="connsiteX5" fmla="*/ 0 w 9144001"/>
              <a:gd name="connsiteY5" fmla="*/ 155981 h 342900"/>
              <a:gd name="connsiteX6" fmla="*/ 422318 w 9144001"/>
              <a:gd name="connsiteY6" fmla="*/ 124353 h 342900"/>
              <a:gd name="connsiteX7" fmla="*/ 4171208 w 9144001"/>
              <a:gd name="connsiteY7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1" h="342900">
                <a:moveTo>
                  <a:pt x="4171208" y="0"/>
                </a:moveTo>
                <a:cubicBezTo>
                  <a:pt x="5641037" y="0"/>
                  <a:pt x="7097549" y="57017"/>
                  <a:pt x="8538652" y="168960"/>
                </a:cubicBezTo>
                <a:lnTo>
                  <a:pt x="9144001" y="221875"/>
                </a:lnTo>
                <a:lnTo>
                  <a:pt x="9144001" y="342900"/>
                </a:lnTo>
                <a:lnTo>
                  <a:pt x="0" y="342900"/>
                </a:lnTo>
                <a:lnTo>
                  <a:pt x="0" y="155981"/>
                </a:lnTo>
                <a:lnTo>
                  <a:pt x="422318" y="124353"/>
                </a:lnTo>
                <a:cubicBezTo>
                  <a:pt x="1661286" y="41890"/>
                  <a:pt x="2911356" y="0"/>
                  <a:pt x="4171208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77000">
                <a:schemeClr val="accent4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7" tIns="54859" rIns="109717" bIns="54859" rtlCol="0" anchor="ctr"/>
          <a:lstStyle/>
          <a:p>
            <a:pPr algn="ctr"/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217391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"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D85E51C-23FC-49E9-8511-7AB27E28C7C2}"/>
              </a:ext>
            </a:extLst>
          </p:cNvPr>
          <p:cNvSpPr/>
          <p:nvPr userDrawn="1"/>
        </p:nvSpPr>
        <p:spPr>
          <a:xfrm>
            <a:off x="5" y="7818120"/>
            <a:ext cx="14630402" cy="411480"/>
          </a:xfrm>
          <a:custGeom>
            <a:avLst/>
            <a:gdLst>
              <a:gd name="connsiteX0" fmla="*/ 4171208 w 9144001"/>
              <a:gd name="connsiteY0" fmla="*/ 0 h 342900"/>
              <a:gd name="connsiteX1" fmla="*/ 8538652 w 9144001"/>
              <a:gd name="connsiteY1" fmla="*/ 168960 h 342900"/>
              <a:gd name="connsiteX2" fmla="*/ 9144001 w 9144001"/>
              <a:gd name="connsiteY2" fmla="*/ 221875 h 342900"/>
              <a:gd name="connsiteX3" fmla="*/ 9144001 w 9144001"/>
              <a:gd name="connsiteY3" fmla="*/ 342900 h 342900"/>
              <a:gd name="connsiteX4" fmla="*/ 0 w 9144001"/>
              <a:gd name="connsiteY4" fmla="*/ 342900 h 342900"/>
              <a:gd name="connsiteX5" fmla="*/ 0 w 9144001"/>
              <a:gd name="connsiteY5" fmla="*/ 155981 h 342900"/>
              <a:gd name="connsiteX6" fmla="*/ 422318 w 9144001"/>
              <a:gd name="connsiteY6" fmla="*/ 124353 h 342900"/>
              <a:gd name="connsiteX7" fmla="*/ 4171208 w 9144001"/>
              <a:gd name="connsiteY7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1" h="342900">
                <a:moveTo>
                  <a:pt x="4171208" y="0"/>
                </a:moveTo>
                <a:cubicBezTo>
                  <a:pt x="5641037" y="0"/>
                  <a:pt x="7097549" y="57017"/>
                  <a:pt x="8538652" y="168960"/>
                </a:cubicBezTo>
                <a:lnTo>
                  <a:pt x="9144001" y="221875"/>
                </a:lnTo>
                <a:lnTo>
                  <a:pt x="9144001" y="342900"/>
                </a:lnTo>
                <a:lnTo>
                  <a:pt x="0" y="342900"/>
                </a:lnTo>
                <a:lnTo>
                  <a:pt x="0" y="155981"/>
                </a:lnTo>
                <a:lnTo>
                  <a:pt x="422318" y="124353"/>
                </a:lnTo>
                <a:cubicBezTo>
                  <a:pt x="1661286" y="41890"/>
                  <a:pt x="2911356" y="0"/>
                  <a:pt x="4171208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77000">
                <a:schemeClr val="accent4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7" tIns="54859" rIns="109717" bIns="54859" rtlCol="0" anchor="ctr"/>
          <a:lstStyle/>
          <a:p>
            <a:pPr algn="ctr"/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6749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CB833-1D88-4B46-9E00-33C2AB3D9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066" y="1778130"/>
            <a:ext cx="7941056" cy="1989115"/>
          </a:xfrm>
        </p:spPr>
        <p:txBody>
          <a:bodyPr/>
          <a:lstStyle>
            <a:lvl1pPr>
              <a:defRPr sz="3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04B5159-18E1-40C5-BB91-163C42BC47C8}"/>
              </a:ext>
            </a:extLst>
          </p:cNvPr>
          <p:cNvCxnSpPr>
            <a:cxnSpLocks/>
          </p:cNvCxnSpPr>
          <p:nvPr userDrawn="1"/>
        </p:nvCxnSpPr>
        <p:spPr>
          <a:xfrm flipV="1">
            <a:off x="512064" y="4114806"/>
            <a:ext cx="1755648" cy="1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325EF78-5E80-4DE0-B9B3-1648AC8B42F4}"/>
              </a:ext>
            </a:extLst>
          </p:cNvPr>
          <p:cNvSpPr/>
          <p:nvPr userDrawn="1"/>
        </p:nvSpPr>
        <p:spPr>
          <a:xfrm rot="2150320" flipH="1" flipV="1">
            <a:off x="10864740" y="2761816"/>
            <a:ext cx="2286126" cy="6053699"/>
          </a:xfrm>
          <a:custGeom>
            <a:avLst/>
            <a:gdLst>
              <a:gd name="connsiteX0" fmla="*/ 1905105 w 1905105"/>
              <a:gd name="connsiteY0" fmla="*/ 5044749 h 5044749"/>
              <a:gd name="connsiteX1" fmla="*/ 1892110 w 1905105"/>
              <a:gd name="connsiteY1" fmla="*/ 5029457 h 5044749"/>
              <a:gd name="connsiteX2" fmla="*/ 37783 w 1905105"/>
              <a:gd name="connsiteY2" fmla="*/ 916122 h 5044749"/>
              <a:gd name="connsiteX3" fmla="*/ 0 w 1905105"/>
              <a:gd name="connsiteY3" fmla="*/ 701170 h 5044749"/>
              <a:gd name="connsiteX4" fmla="*/ 970815 w 1905105"/>
              <a:gd name="connsiteY4" fmla="*/ 0 h 5044749"/>
              <a:gd name="connsiteX5" fmla="*/ 968281 w 1905105"/>
              <a:gd name="connsiteY5" fmla="*/ 27075 h 5044749"/>
              <a:gd name="connsiteX6" fmla="*/ 940222 w 1905105"/>
              <a:gd name="connsiteY6" fmla="*/ 780062 h 5044749"/>
              <a:gd name="connsiteX7" fmla="*/ 1776785 w 1905105"/>
              <a:gd name="connsiteY7" fmla="*/ 4770379 h 504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105" h="5044749">
                <a:moveTo>
                  <a:pt x="1905105" y="5044749"/>
                </a:moveTo>
                <a:lnTo>
                  <a:pt x="1892110" y="5029457"/>
                </a:lnTo>
                <a:cubicBezTo>
                  <a:pt x="990103" y="3873588"/>
                  <a:pt x="337642" y="2476690"/>
                  <a:pt x="37783" y="916122"/>
                </a:cubicBezTo>
                <a:lnTo>
                  <a:pt x="0" y="701170"/>
                </a:lnTo>
                <a:lnTo>
                  <a:pt x="970815" y="0"/>
                </a:lnTo>
                <a:lnTo>
                  <a:pt x="968281" y="27075"/>
                </a:lnTo>
                <a:cubicBezTo>
                  <a:pt x="949693" y="275490"/>
                  <a:pt x="940222" y="526609"/>
                  <a:pt x="940222" y="780062"/>
                </a:cubicBezTo>
                <a:cubicBezTo>
                  <a:pt x="940222" y="2206078"/>
                  <a:pt x="1240019" y="3558266"/>
                  <a:pt x="1776785" y="47703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9717" tIns="54859" rIns="109717" bIns="54859" rtlCol="0" anchor="ctr">
            <a:noAutofit/>
          </a:bodyPr>
          <a:lstStyle/>
          <a:p>
            <a:pPr algn="ctr"/>
            <a:endParaRPr lang="en-GB" sz="21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2F185F5-BAD6-475F-9DCA-BE202CD82778}"/>
              </a:ext>
            </a:extLst>
          </p:cNvPr>
          <p:cNvSpPr/>
          <p:nvPr userDrawn="1"/>
        </p:nvSpPr>
        <p:spPr>
          <a:xfrm rot="1427896" flipH="1" flipV="1">
            <a:off x="11274179" y="447657"/>
            <a:ext cx="3094339" cy="8212518"/>
          </a:xfrm>
          <a:custGeom>
            <a:avLst/>
            <a:gdLst>
              <a:gd name="connsiteX0" fmla="*/ 0 w 1569923"/>
              <a:gd name="connsiteY0" fmla="*/ 389875 h 4166646"/>
              <a:gd name="connsiteX1" fmla="*/ 884037 w 1569923"/>
              <a:gd name="connsiteY1" fmla="*/ 0 h 4166646"/>
              <a:gd name="connsiteX2" fmla="*/ 850126 w 1569923"/>
              <a:gd name="connsiteY2" fmla="*/ 262731 h 4166646"/>
              <a:gd name="connsiteX3" fmla="*/ 812706 w 1569923"/>
              <a:gd name="connsiteY3" fmla="*/ 992415 h 4166646"/>
              <a:gd name="connsiteX4" fmla="*/ 1469219 w 1569923"/>
              <a:gd name="connsiteY4" fmla="*/ 3962431 h 4166646"/>
              <a:gd name="connsiteX5" fmla="*/ 1569923 w 1569923"/>
              <a:gd name="connsiteY5" fmla="*/ 4166646 h 4166646"/>
              <a:gd name="connsiteX6" fmla="*/ 1559725 w 1569923"/>
              <a:gd name="connsiteY6" fmla="*/ 4155265 h 4166646"/>
              <a:gd name="connsiteX7" fmla="*/ 61141 w 1569923"/>
              <a:gd name="connsiteY7" fmla="*/ 859769 h 4166646"/>
              <a:gd name="connsiteX8" fmla="*/ 10176 w 1569923"/>
              <a:gd name="connsiteY8" fmla="*/ 501671 h 416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9923" h="4166646">
                <a:moveTo>
                  <a:pt x="0" y="389875"/>
                </a:moveTo>
                <a:lnTo>
                  <a:pt x="884037" y="0"/>
                </a:lnTo>
                <a:lnTo>
                  <a:pt x="850126" y="262731"/>
                </a:lnTo>
                <a:cubicBezTo>
                  <a:pt x="825385" y="502586"/>
                  <a:pt x="812706" y="746020"/>
                  <a:pt x="812706" y="992415"/>
                </a:cubicBezTo>
                <a:cubicBezTo>
                  <a:pt x="812707" y="2053806"/>
                  <a:pt x="1047978" y="3060247"/>
                  <a:pt x="1469219" y="3962431"/>
                </a:cubicBezTo>
                <a:lnTo>
                  <a:pt x="1569923" y="4166646"/>
                </a:lnTo>
                <a:lnTo>
                  <a:pt x="1559725" y="4155265"/>
                </a:lnTo>
                <a:cubicBezTo>
                  <a:pt x="804660" y="3237590"/>
                  <a:pt x="272412" y="2115797"/>
                  <a:pt x="61141" y="859769"/>
                </a:cubicBezTo>
                <a:cubicBezTo>
                  <a:pt x="41025" y="740177"/>
                  <a:pt x="24057" y="620783"/>
                  <a:pt x="10176" y="501671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9717" tIns="54859" rIns="109717" bIns="54859" rtlCol="0" anchor="ctr">
            <a:noAutofit/>
          </a:bodyPr>
          <a:lstStyle/>
          <a:p>
            <a:pPr algn="ctr"/>
            <a:endParaRPr lang="en-GB" sz="21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94AEE74-8796-46CA-858B-E0A2822F5C9C}"/>
              </a:ext>
            </a:extLst>
          </p:cNvPr>
          <p:cNvSpPr/>
          <p:nvPr userDrawn="1"/>
        </p:nvSpPr>
        <p:spPr>
          <a:xfrm rot="2596284" flipH="1" flipV="1">
            <a:off x="9506960" y="1185176"/>
            <a:ext cx="2531219" cy="8717016"/>
          </a:xfrm>
          <a:custGeom>
            <a:avLst/>
            <a:gdLst>
              <a:gd name="connsiteX0" fmla="*/ 115 w 1284222"/>
              <a:gd name="connsiteY0" fmla="*/ 942303 h 4422605"/>
              <a:gd name="connsiteX1" fmla="*/ 1001062 w 1284222"/>
              <a:gd name="connsiteY1" fmla="*/ 0 h 4422605"/>
              <a:gd name="connsiteX2" fmla="*/ 949340 w 1284222"/>
              <a:gd name="connsiteY2" fmla="*/ 148848 h 4422605"/>
              <a:gd name="connsiteX3" fmla="*/ 677852 w 1284222"/>
              <a:gd name="connsiteY3" fmla="*/ 1880719 h 4422605"/>
              <a:gd name="connsiteX4" fmla="*/ 1203581 w 1284222"/>
              <a:gd name="connsiteY4" fmla="*/ 4259072 h 4422605"/>
              <a:gd name="connsiteX5" fmla="*/ 1284222 w 1284222"/>
              <a:gd name="connsiteY5" fmla="*/ 4422605 h 4422605"/>
              <a:gd name="connsiteX6" fmla="*/ 1276056 w 1284222"/>
              <a:gd name="connsiteY6" fmla="*/ 4413491 h 4422605"/>
              <a:gd name="connsiteX7" fmla="*/ 76008 w 1284222"/>
              <a:gd name="connsiteY7" fmla="*/ 1774499 h 4422605"/>
              <a:gd name="connsiteX8" fmla="*/ 0 w 1284222"/>
              <a:gd name="connsiteY8" fmla="*/ 1013024 h 4422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4222" h="4422605">
                <a:moveTo>
                  <a:pt x="115" y="942303"/>
                </a:moveTo>
                <a:lnTo>
                  <a:pt x="1001062" y="0"/>
                </a:lnTo>
                <a:lnTo>
                  <a:pt x="949340" y="148848"/>
                </a:lnTo>
                <a:cubicBezTo>
                  <a:pt x="773078" y="694439"/>
                  <a:pt x="677852" y="1276458"/>
                  <a:pt x="677852" y="1880719"/>
                </a:cubicBezTo>
                <a:cubicBezTo>
                  <a:pt x="677852" y="2730669"/>
                  <a:pt x="866256" y="3536615"/>
                  <a:pt x="1203581" y="4259072"/>
                </a:cubicBezTo>
                <a:lnTo>
                  <a:pt x="1284222" y="4422605"/>
                </a:lnTo>
                <a:lnTo>
                  <a:pt x="1276056" y="4413491"/>
                </a:lnTo>
                <a:cubicBezTo>
                  <a:pt x="671409" y="3678628"/>
                  <a:pt x="245192" y="2780311"/>
                  <a:pt x="76008" y="1774499"/>
                </a:cubicBezTo>
                <a:cubicBezTo>
                  <a:pt x="33052" y="1519118"/>
                  <a:pt x="8021" y="1264864"/>
                  <a:pt x="0" y="1013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9717" tIns="54859" rIns="109717" bIns="54859" rtlCol="0" anchor="ctr">
            <a:noAutofit/>
          </a:bodyPr>
          <a:lstStyle/>
          <a:p>
            <a:pPr algn="ctr"/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19917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12064" y="205740"/>
            <a:ext cx="12947904" cy="58674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2" name="Freeform: Shape 21"/>
          <p:cNvSpPr/>
          <p:nvPr userDrawn="1"/>
        </p:nvSpPr>
        <p:spPr>
          <a:xfrm>
            <a:off x="5" y="7818120"/>
            <a:ext cx="14630402" cy="411480"/>
          </a:xfrm>
          <a:custGeom>
            <a:avLst/>
            <a:gdLst>
              <a:gd name="connsiteX0" fmla="*/ 4171208 w 9144001"/>
              <a:gd name="connsiteY0" fmla="*/ 0 h 342900"/>
              <a:gd name="connsiteX1" fmla="*/ 8538652 w 9144001"/>
              <a:gd name="connsiteY1" fmla="*/ 168960 h 342900"/>
              <a:gd name="connsiteX2" fmla="*/ 9144001 w 9144001"/>
              <a:gd name="connsiteY2" fmla="*/ 221875 h 342900"/>
              <a:gd name="connsiteX3" fmla="*/ 9144001 w 9144001"/>
              <a:gd name="connsiteY3" fmla="*/ 342900 h 342900"/>
              <a:gd name="connsiteX4" fmla="*/ 0 w 9144001"/>
              <a:gd name="connsiteY4" fmla="*/ 342900 h 342900"/>
              <a:gd name="connsiteX5" fmla="*/ 0 w 9144001"/>
              <a:gd name="connsiteY5" fmla="*/ 155981 h 342900"/>
              <a:gd name="connsiteX6" fmla="*/ 422318 w 9144001"/>
              <a:gd name="connsiteY6" fmla="*/ 124353 h 342900"/>
              <a:gd name="connsiteX7" fmla="*/ 4171208 w 9144001"/>
              <a:gd name="connsiteY7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1" h="342900">
                <a:moveTo>
                  <a:pt x="4171208" y="0"/>
                </a:moveTo>
                <a:cubicBezTo>
                  <a:pt x="5641037" y="0"/>
                  <a:pt x="7097549" y="57017"/>
                  <a:pt x="8538652" y="168960"/>
                </a:cubicBezTo>
                <a:lnTo>
                  <a:pt x="9144001" y="221875"/>
                </a:lnTo>
                <a:lnTo>
                  <a:pt x="9144001" y="342900"/>
                </a:lnTo>
                <a:lnTo>
                  <a:pt x="0" y="342900"/>
                </a:lnTo>
                <a:lnTo>
                  <a:pt x="0" y="155981"/>
                </a:lnTo>
                <a:lnTo>
                  <a:pt x="422318" y="124353"/>
                </a:lnTo>
                <a:cubicBezTo>
                  <a:pt x="1661286" y="41890"/>
                  <a:pt x="2911356" y="0"/>
                  <a:pt x="4171208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77000">
                <a:schemeClr val="accent4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7" tIns="54859" rIns="109717" bIns="54859" rtlCol="0" anchor="ctr"/>
          <a:lstStyle/>
          <a:p>
            <a:pPr algn="ctr"/>
            <a:endParaRPr lang="en-GB" sz="2100" dirty="0"/>
          </a:p>
        </p:txBody>
      </p:sp>
      <p:cxnSp>
        <p:nvCxnSpPr>
          <p:cNvPr id="23" name="Straight Connector 22"/>
          <p:cNvCxnSpPr>
            <a:cxnSpLocks/>
          </p:cNvCxnSpPr>
          <p:nvPr userDrawn="1"/>
        </p:nvCxnSpPr>
        <p:spPr>
          <a:xfrm flipV="1">
            <a:off x="512064" y="844244"/>
            <a:ext cx="12985104" cy="1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12064" y="1139190"/>
            <a:ext cx="12985104" cy="52216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74292" lvl="0" indent="-274292" algn="l" defTabSz="1097171" rtl="0" eaLnBrk="1" latinLnBrk="0" hangingPunct="1">
              <a:lnSpc>
                <a:spcPct val="80000"/>
              </a:lnSpc>
              <a:spcBef>
                <a:spcPct val="0"/>
              </a:spcBef>
            </a:pPr>
            <a:r>
              <a:rPr lang="en-US" dirty="0"/>
              <a:t>Edit Master text styles</a:t>
            </a:r>
          </a:p>
          <a:p>
            <a:pPr marL="274292" lvl="0" indent="-274292" algn="l" defTabSz="1097171" rtl="0" eaLnBrk="1" latinLnBrk="0" hangingPunct="1">
              <a:lnSpc>
                <a:spcPct val="80000"/>
              </a:lnSpc>
              <a:spcBef>
                <a:spcPct val="0"/>
              </a:spcBef>
            </a:pPr>
            <a:r>
              <a:rPr lang="en-US" dirty="0"/>
              <a:t>Second level</a:t>
            </a:r>
          </a:p>
          <a:p>
            <a:pPr marL="274292" lvl="0" indent="-274292" algn="l" defTabSz="1097171" rtl="0" eaLnBrk="1" latinLnBrk="0" hangingPunct="1">
              <a:lnSpc>
                <a:spcPct val="80000"/>
              </a:lnSpc>
              <a:spcBef>
                <a:spcPct val="0"/>
              </a:spcBef>
            </a:pPr>
            <a:r>
              <a:rPr lang="en-US" dirty="0"/>
              <a:t>Third level</a:t>
            </a:r>
          </a:p>
          <a:p>
            <a:pPr marL="274292" lvl="0" indent="-274292" algn="l" defTabSz="1097171" rtl="0" eaLnBrk="1" latinLnBrk="0" hangingPunct="1">
              <a:lnSpc>
                <a:spcPct val="80000"/>
              </a:lnSpc>
              <a:spcBef>
                <a:spcPct val="0"/>
              </a:spcBef>
            </a:pPr>
            <a:r>
              <a:rPr lang="en-US" dirty="0"/>
              <a:t>Fourth level</a:t>
            </a:r>
          </a:p>
          <a:p>
            <a:pPr marL="274292" lvl="0" indent="-274292" algn="l" defTabSz="1097171" rtl="0" eaLnBrk="1" latinLnBrk="0" hangingPunct="1">
              <a:lnSpc>
                <a:spcPct val="80000"/>
              </a:lnSpc>
              <a:spcBef>
                <a:spcPct val="0"/>
              </a:spcBef>
            </a:pPr>
            <a:r>
              <a:rPr lang="en-US" dirty="0"/>
              <a:t>Fifth level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6FE593C-0873-4B52-ABAF-A5D3603D117C}"/>
              </a:ext>
            </a:extLst>
          </p:cNvPr>
          <p:cNvSpPr/>
          <p:nvPr userDrawn="1"/>
        </p:nvSpPr>
        <p:spPr>
          <a:xfrm>
            <a:off x="13677606" y="245951"/>
            <a:ext cx="501888" cy="506318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7" tIns="54859" rIns="109717" bIns="54859" rtlCol="0" anchor="ctr"/>
          <a:lstStyle/>
          <a:p>
            <a:pPr algn="ctr"/>
            <a:endParaRPr lang="en-GB" sz="21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5B08F40-A5D0-4044-A953-3EA3E3DE3F17}"/>
              </a:ext>
            </a:extLst>
          </p:cNvPr>
          <p:cNvSpPr/>
          <p:nvPr userDrawn="1"/>
        </p:nvSpPr>
        <p:spPr>
          <a:xfrm>
            <a:off x="13713618" y="282288"/>
            <a:ext cx="429864" cy="4336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7" tIns="54859" rIns="109717" bIns="54859" rtlCol="0" anchor="ctr"/>
          <a:lstStyle/>
          <a:p>
            <a:pPr algn="ctr"/>
            <a:endParaRPr lang="en-GB" sz="2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DCCC34-4171-4CEF-AD25-1A05D9D8A076}"/>
              </a:ext>
            </a:extLst>
          </p:cNvPr>
          <p:cNvSpPr txBox="1"/>
          <p:nvPr userDrawn="1"/>
        </p:nvSpPr>
        <p:spPr>
          <a:xfrm>
            <a:off x="13713618" y="360611"/>
            <a:ext cx="429864" cy="276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996B5273-46EB-4870-A6B0-6E7F43CBD6D0}" type="slidenum">
              <a:rPr lang="en-US" sz="11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17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858" r:id="rId2"/>
    <p:sldLayoutId id="2147483861" r:id="rId3"/>
    <p:sldLayoutId id="2147483860" r:id="rId4"/>
    <p:sldLayoutId id="2147483862" r:id="rId5"/>
    <p:sldLayoutId id="2147483859" r:id="rId6"/>
    <p:sldLayoutId id="2147483856" r:id="rId7"/>
    <p:sldLayoutId id="2147483857" r:id="rId8"/>
    <p:sldLayoutId id="2147483840" r:id="rId9"/>
    <p:sldLayoutId id="2147483855" r:id="rId10"/>
    <p:sldLayoutId id="2147483863" r:id="rId11"/>
    <p:sldLayoutId id="2147483864" r:id="rId12"/>
    <p:sldLayoutId id="2147483865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1097171" rtl="0" eaLnBrk="1" latinLnBrk="0" hangingPunct="1">
        <a:lnSpc>
          <a:spcPct val="100000"/>
        </a:lnSpc>
        <a:spcBef>
          <a:spcPct val="0"/>
        </a:spcBef>
        <a:buNone/>
        <a:defRPr sz="3400" b="1" kern="1200" cap="all" baseline="0">
          <a:solidFill>
            <a:schemeClr val="bg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438867" indent="-219435" algn="l" defTabSz="1097171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lang="en-US" sz="2100" b="0" kern="1200" cap="none" baseline="0" dirty="0">
          <a:solidFill>
            <a:schemeClr val="accent1"/>
          </a:solidFill>
          <a:latin typeface="+mj-lt"/>
          <a:ea typeface="+mj-ea"/>
          <a:cs typeface="+mj-cs"/>
        </a:defRPr>
      </a:lvl1pPr>
      <a:lvl2pPr marL="822877" indent="-274292" algn="l" defTabSz="1097171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63" indent="-274292" algn="l" defTabSz="1097171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048" indent="-274292" algn="l" defTabSz="1097171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634" indent="-274292" algn="l" defTabSz="1097171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218" indent="-274292" algn="l" defTabSz="1097171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565803" indent="-274292" algn="l" defTabSz="1097171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389" indent="-274292" algn="l" defTabSz="1097171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662974" indent="-274292" algn="l" defTabSz="1097171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1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8585" algn="l" defTabSz="10971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171" algn="l" defTabSz="10971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45756" algn="l" defTabSz="10971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94340" algn="l" defTabSz="10971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42926" algn="l" defTabSz="10971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91511" algn="l" defTabSz="10971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40097" algn="l" defTabSz="10971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88682" algn="l" defTabSz="10971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40.jpe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45.png"/><Relationship Id="rId5" Type="http://schemas.openxmlformats.org/officeDocument/2006/relationships/image" Target="../media/image8.png"/><Relationship Id="rId10" Type="http://schemas.openxmlformats.org/officeDocument/2006/relationships/image" Target="../media/image44.svg"/><Relationship Id="rId4" Type="http://schemas.openxmlformats.org/officeDocument/2006/relationships/image" Target="../media/image14.png"/><Relationship Id="rId9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png"/><Relationship Id="rId9" Type="http://schemas.openxmlformats.org/officeDocument/2006/relationships/image" Target="../media/image56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image" Target="../media/image4.png"/><Relationship Id="rId7" Type="http://schemas.openxmlformats.org/officeDocument/2006/relationships/image" Target="../media/image60.png"/><Relationship Id="rId12" Type="http://schemas.openxmlformats.org/officeDocument/2006/relationships/image" Target="../media/image13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9.svg"/><Relationship Id="rId4" Type="http://schemas.openxmlformats.org/officeDocument/2006/relationships/image" Target="../media/image58.sv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jp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18" Type="http://schemas.openxmlformats.org/officeDocument/2006/relationships/image" Target="../media/image31.svg"/><Relationship Id="rId26" Type="http://schemas.openxmlformats.org/officeDocument/2006/relationships/image" Target="../media/image39.sv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17" Type="http://schemas.openxmlformats.org/officeDocument/2006/relationships/image" Target="../media/image30.png"/><Relationship Id="rId25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9.svg"/><Relationship Id="rId20" Type="http://schemas.openxmlformats.org/officeDocument/2006/relationships/image" Target="../media/image3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24" Type="http://schemas.openxmlformats.org/officeDocument/2006/relationships/image" Target="../media/image37.sv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10" Type="http://schemas.openxmlformats.org/officeDocument/2006/relationships/image" Target="../media/image23.svg"/><Relationship Id="rId19" Type="http://schemas.openxmlformats.org/officeDocument/2006/relationships/image" Target="../media/image32.png"/><Relationship Id="rId4" Type="http://schemas.openxmlformats.org/officeDocument/2006/relationships/image" Target="../media/image17.svg"/><Relationship Id="rId9" Type="http://schemas.openxmlformats.org/officeDocument/2006/relationships/image" Target="../media/image22.png"/><Relationship Id="rId14" Type="http://schemas.openxmlformats.org/officeDocument/2006/relationships/image" Target="../media/image27.svg"/><Relationship Id="rId22" Type="http://schemas.openxmlformats.org/officeDocument/2006/relationships/image" Target="../media/image3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0EC9B2D-B888-4F44-81A4-C42202AC17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3487" y="6670033"/>
            <a:ext cx="7319125" cy="581777"/>
          </a:xfrm>
        </p:spPr>
        <p:txBody>
          <a:bodyPr/>
          <a:lstStyle/>
          <a:p>
            <a:r>
              <a:rPr lang="en-US" sz="4800" dirty="0"/>
              <a:t>Cynt Marshall</a:t>
            </a:r>
          </a:p>
          <a:p>
            <a:endParaRPr lang="en-US" sz="2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C8BFA-A819-4C17-9C72-F9E6F97626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32143" y="3342266"/>
            <a:ext cx="9415409" cy="4368033"/>
          </a:xfrm>
        </p:spPr>
        <p:txBody>
          <a:bodyPr anchor="b" anchorCtr="0"/>
          <a:lstStyle/>
          <a:p>
            <a:pPr algn="ctr"/>
            <a:r>
              <a:rPr lang="en-GB" sz="6000" dirty="0"/>
              <a:t>“GOING ALL </a:t>
            </a:r>
            <a:r>
              <a:rPr lang="en-GB" sz="6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IN” </a:t>
            </a:r>
          </a:p>
          <a:p>
            <a:pPr algn="ctr"/>
            <a:r>
              <a:rPr lang="en-GB" sz="2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(LEADERSHIP AGILITY AND THE IMPORTANCE OF CULTURE)</a:t>
            </a:r>
          </a:p>
          <a:p>
            <a:pPr algn="ctr"/>
            <a:endParaRPr lang="en-GB" sz="6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n-GB" sz="2400" dirty="0"/>
          </a:p>
          <a:p>
            <a:pPr algn="ctr"/>
            <a:endParaRPr lang="en-GB" sz="4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n-GB" sz="4800" dirty="0"/>
          </a:p>
          <a:p>
            <a:pPr algn="ctr"/>
            <a:r>
              <a:rPr lang="en-GB" sz="6000" dirty="0"/>
              <a:t>“</a:t>
            </a:r>
          </a:p>
          <a:p>
            <a:endParaRPr lang="en-GB" sz="3600" cap="none" dirty="0"/>
          </a:p>
        </p:txBody>
      </p:sp>
      <p:pic>
        <p:nvPicPr>
          <p:cNvPr id="1026" name="Picture 2" descr="AGILE Conference 2023">
            <a:extLst>
              <a:ext uri="{FF2B5EF4-FFF2-40B4-BE49-F238E27FC236}">
                <a16:creationId xmlns:a16="http://schemas.microsoft.com/office/drawing/2014/main" id="{C6F19585-8004-A600-A09A-3C75FC8A00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028" y="519301"/>
            <a:ext cx="4844671" cy="181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746F70D-38EB-D756-71D4-15627FFD1F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966" y="4945829"/>
            <a:ext cx="2311761" cy="230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00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00">
            <a:extLst>
              <a:ext uri="{FF2B5EF4-FFF2-40B4-BE49-F238E27FC236}">
                <a16:creationId xmlns:a16="http://schemas.microsoft.com/office/drawing/2014/main" id="{8173E48E-35EA-4C12-95FD-B589F1F81DB2}"/>
              </a:ext>
            </a:extLst>
          </p:cNvPr>
          <p:cNvSpPr txBox="1"/>
          <p:nvPr/>
        </p:nvSpPr>
        <p:spPr>
          <a:xfrm>
            <a:off x="1828800" y="5726319"/>
            <a:ext cx="10972800" cy="1612984"/>
          </a:xfrm>
          <a:prstGeom prst="rect">
            <a:avLst/>
          </a:prstGeom>
          <a:gradFill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>
            <a:defPPr>
              <a:defRPr lang="en-US"/>
            </a:defPPr>
            <a:lvl1pPr algn="ctr">
              <a:defRPr b="1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en-US" sz="252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77F057D-FFC7-4332-881D-0648C4F83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Leading with inclusion</a:t>
            </a:r>
            <a:endParaRPr lang="en-PH" sz="2800" dirty="0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20E42C59-E56B-4304-8453-33662F88F6DC}"/>
              </a:ext>
            </a:extLst>
          </p:cNvPr>
          <p:cNvGrpSpPr/>
          <p:nvPr/>
        </p:nvGrpSpPr>
        <p:grpSpPr>
          <a:xfrm>
            <a:off x="2212848" y="5356334"/>
            <a:ext cx="3849862" cy="2308085"/>
            <a:chOff x="2804000" y="1616492"/>
            <a:chExt cx="9022401" cy="5409148"/>
          </a:xfrm>
        </p:grpSpPr>
        <p:pic>
          <p:nvPicPr>
            <p:cNvPr id="99" name="Picture 2" descr="Image result for office people dancing">
              <a:extLst>
                <a:ext uri="{FF2B5EF4-FFF2-40B4-BE49-F238E27FC236}">
                  <a16:creationId xmlns:a16="http://schemas.microsoft.com/office/drawing/2014/main" id="{0BD53240-B330-4FE3-BA6F-7FD86D8C5D6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2" b="5052"/>
            <a:stretch/>
          </p:blipFill>
          <p:spPr bwMode="auto">
            <a:xfrm>
              <a:off x="3832860" y="2047876"/>
              <a:ext cx="6964681" cy="4360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E03845AC-9847-4E1D-BAEE-AC5C57DA1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804000" y="1616492"/>
              <a:ext cx="9022401" cy="5409148"/>
            </a:xfrm>
            <a:prstGeom prst="rect">
              <a:avLst/>
            </a:prstGeom>
          </p:spPr>
        </p:pic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3E7AFCE-9B31-49FA-825A-2E73C0C22CF3}"/>
              </a:ext>
            </a:extLst>
          </p:cNvPr>
          <p:cNvGrpSpPr/>
          <p:nvPr/>
        </p:nvGrpSpPr>
        <p:grpSpPr>
          <a:xfrm>
            <a:off x="6121924" y="6102777"/>
            <a:ext cx="6001288" cy="860066"/>
            <a:chOff x="3601668" y="5044947"/>
            <a:chExt cx="5001073" cy="716722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FD041228-E9C1-41F9-B7CC-16756529F64C}"/>
                </a:ext>
              </a:extLst>
            </p:cNvPr>
            <p:cNvSpPr txBox="1"/>
            <p:nvPr/>
          </p:nvSpPr>
          <p:spPr>
            <a:xfrm>
              <a:off x="3601668" y="5108358"/>
              <a:ext cx="2229917" cy="58990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spcAft>
                  <a:spcPts val="720"/>
                </a:spcAft>
              </a:pPr>
              <a:r>
                <a:rPr lang="en-US" sz="2800" b="1" dirty="0">
                  <a:solidFill>
                    <a:schemeClr val="bg1"/>
                  </a:solidFill>
                </a:rPr>
                <a:t>Diversity</a:t>
              </a:r>
              <a:r>
                <a:rPr lang="en-US" sz="2800" dirty="0">
                  <a:solidFill>
                    <a:schemeClr val="bg1"/>
                  </a:solidFill>
                </a:rPr>
                <a:t> </a:t>
              </a:r>
              <a:br>
                <a:rPr lang="en-US" sz="2520" dirty="0">
                  <a:solidFill>
                    <a:schemeClr val="bg1"/>
                  </a:solidFill>
                </a:rPr>
              </a:br>
              <a:r>
                <a:rPr lang="en-US" sz="1800" dirty="0">
                  <a:solidFill>
                    <a:schemeClr val="bg1"/>
                  </a:solidFill>
                </a:rPr>
                <a:t>is being invited to the party</a:t>
              </a:r>
              <a:r>
                <a:rPr lang="en-US" sz="1680" dirty="0">
                  <a:solidFill>
                    <a:schemeClr val="bg1"/>
                  </a:solidFill>
                </a:rPr>
                <a:t>. 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C920DE4-D56D-45EA-94AE-25A3699CD496}"/>
                </a:ext>
              </a:extLst>
            </p:cNvPr>
            <p:cNvSpPr txBox="1"/>
            <p:nvPr/>
          </p:nvSpPr>
          <p:spPr>
            <a:xfrm>
              <a:off x="6377014" y="5141698"/>
              <a:ext cx="2225727" cy="58990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>
                <a:spcAft>
                  <a:spcPts val="720"/>
                </a:spcAft>
              </a:pPr>
              <a:r>
                <a:rPr lang="en-US" sz="2800" b="1" dirty="0">
                  <a:solidFill>
                    <a:schemeClr val="bg1"/>
                  </a:solidFill>
                </a:rPr>
                <a:t>Inclusion</a:t>
              </a:r>
              <a:r>
                <a:rPr lang="en-US" sz="2800" dirty="0">
                  <a:solidFill>
                    <a:schemeClr val="bg1"/>
                  </a:solidFill>
                </a:rPr>
                <a:t> </a:t>
              </a:r>
              <a:br>
                <a:rPr lang="en-US" sz="2520" dirty="0">
                  <a:solidFill>
                    <a:schemeClr val="bg1"/>
                  </a:solidFill>
                </a:rPr>
              </a:br>
              <a:r>
                <a:rPr lang="en-US" sz="1800" dirty="0">
                  <a:solidFill>
                    <a:schemeClr val="bg1"/>
                  </a:solidFill>
                </a:rPr>
                <a:t>is being asked to dance.</a:t>
              </a: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4891431B-BA8D-43E3-B1E4-1A1CAE5EA7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04299" y="5044947"/>
              <a:ext cx="0" cy="71672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DF3800D-7B29-452C-B446-7AAF4533033E}"/>
              </a:ext>
            </a:extLst>
          </p:cNvPr>
          <p:cNvSpPr txBox="1"/>
          <p:nvPr/>
        </p:nvSpPr>
        <p:spPr>
          <a:xfrm>
            <a:off x="2800106" y="2475846"/>
            <a:ext cx="4220640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Diversity is a mix of our unique backgrounds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and differentiating dimensions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F3F4B25-4020-4CBE-8DD6-1144855C0DB4}"/>
              </a:ext>
            </a:extLst>
          </p:cNvPr>
          <p:cNvSpPr txBox="1"/>
          <p:nvPr/>
        </p:nvSpPr>
        <p:spPr>
          <a:xfrm>
            <a:off x="2800106" y="3342392"/>
            <a:ext cx="4220640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Diversity provides the </a:t>
            </a:r>
            <a:r>
              <a:rPr lang="en-US" sz="1600" b="1" dirty="0">
                <a:solidFill>
                  <a:schemeClr val="bg1"/>
                </a:solidFill>
              </a:rPr>
              <a:t>ingredients</a:t>
            </a:r>
            <a:r>
              <a:rPr lang="en-US" sz="1600" dirty="0">
                <a:solidFill>
                  <a:schemeClr val="bg1"/>
                </a:solidFill>
              </a:rPr>
              <a:t> for success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E04433-FF6E-4F87-B901-17A2BAE8D5D6}"/>
              </a:ext>
            </a:extLst>
          </p:cNvPr>
          <p:cNvSpPr txBox="1"/>
          <p:nvPr/>
        </p:nvSpPr>
        <p:spPr>
          <a:xfrm>
            <a:off x="2800106" y="4015428"/>
            <a:ext cx="4220640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Diversity encourages presence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8D9C5B-DD4B-474D-A0BB-3A05A4C489DF}"/>
              </a:ext>
            </a:extLst>
          </p:cNvPr>
          <p:cNvSpPr txBox="1"/>
          <p:nvPr/>
        </p:nvSpPr>
        <p:spPr>
          <a:xfrm>
            <a:off x="2800106" y="4688466"/>
            <a:ext cx="4220640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Diversity counts the numbers 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08C5A11-716C-4AA9-BA3E-606BABCDF439}"/>
              </a:ext>
            </a:extLst>
          </p:cNvPr>
          <p:cNvCxnSpPr>
            <a:cxnSpLocks/>
          </p:cNvCxnSpPr>
          <p:nvPr/>
        </p:nvCxnSpPr>
        <p:spPr>
          <a:xfrm flipH="1" flipV="1">
            <a:off x="2800108" y="3128984"/>
            <a:ext cx="390528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F13259B-CAA4-40BB-AE0D-71BC7EFE8557}"/>
              </a:ext>
            </a:extLst>
          </p:cNvPr>
          <p:cNvCxnSpPr>
            <a:cxnSpLocks/>
          </p:cNvCxnSpPr>
          <p:nvPr/>
        </p:nvCxnSpPr>
        <p:spPr>
          <a:xfrm flipH="1" flipV="1">
            <a:off x="2800108" y="3802020"/>
            <a:ext cx="390528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E56BEC1-2836-4E5E-8F09-EC584853A710}"/>
              </a:ext>
            </a:extLst>
          </p:cNvPr>
          <p:cNvCxnSpPr>
            <a:cxnSpLocks/>
          </p:cNvCxnSpPr>
          <p:nvPr/>
        </p:nvCxnSpPr>
        <p:spPr>
          <a:xfrm flipH="1" flipV="1">
            <a:off x="2800108" y="4475055"/>
            <a:ext cx="390528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501017AA-E4D4-4DEF-B189-9297AE5925B9}"/>
              </a:ext>
            </a:extLst>
          </p:cNvPr>
          <p:cNvSpPr txBox="1"/>
          <p:nvPr/>
        </p:nvSpPr>
        <p:spPr>
          <a:xfrm>
            <a:off x="8179894" y="2463535"/>
            <a:ext cx="4221444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Inclusion is behavior that promotes and sustains 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a culture that understands, welcomes and caters 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to our differences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632F7BE-C9AB-4151-9C3C-C72BB54C2607}"/>
              </a:ext>
            </a:extLst>
          </p:cNvPr>
          <p:cNvSpPr txBox="1"/>
          <p:nvPr/>
        </p:nvSpPr>
        <p:spPr>
          <a:xfrm>
            <a:off x="8179894" y="3490127"/>
            <a:ext cx="4221444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Inclusion is the </a:t>
            </a:r>
            <a:r>
              <a:rPr lang="en-US" sz="1600" b="1" dirty="0">
                <a:solidFill>
                  <a:schemeClr val="bg1"/>
                </a:solidFill>
              </a:rPr>
              <a:t>recipe</a:t>
            </a:r>
            <a:r>
              <a:rPr lang="en-US" sz="1600" dirty="0">
                <a:solidFill>
                  <a:schemeClr val="bg1"/>
                </a:solidFill>
              </a:rPr>
              <a:t> for success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90AA152-E9B1-4B9F-94C1-58F4EDD67CD2}"/>
              </a:ext>
            </a:extLst>
          </p:cNvPr>
          <p:cNvSpPr txBox="1"/>
          <p:nvPr/>
        </p:nvSpPr>
        <p:spPr>
          <a:xfrm>
            <a:off x="8179894" y="4089298"/>
            <a:ext cx="4221444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Inclusion insists on participation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BE2AB19-280E-402A-8E7E-B40691289E3C}"/>
              </a:ext>
            </a:extLst>
          </p:cNvPr>
          <p:cNvSpPr txBox="1"/>
          <p:nvPr/>
        </p:nvSpPr>
        <p:spPr>
          <a:xfrm>
            <a:off x="8179894" y="4688466"/>
            <a:ext cx="4221444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Inclusion makes the numbers count 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B616335-1E57-46EE-9715-9267FC0B1345}"/>
              </a:ext>
            </a:extLst>
          </p:cNvPr>
          <p:cNvCxnSpPr>
            <a:cxnSpLocks/>
          </p:cNvCxnSpPr>
          <p:nvPr/>
        </p:nvCxnSpPr>
        <p:spPr>
          <a:xfrm flipH="1" flipV="1">
            <a:off x="8179538" y="3313651"/>
            <a:ext cx="422180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0D64C49-E0F7-424D-A25B-5DA9C352524E}"/>
              </a:ext>
            </a:extLst>
          </p:cNvPr>
          <p:cNvCxnSpPr>
            <a:cxnSpLocks/>
          </p:cNvCxnSpPr>
          <p:nvPr/>
        </p:nvCxnSpPr>
        <p:spPr>
          <a:xfrm flipH="1" flipV="1">
            <a:off x="8179538" y="3912822"/>
            <a:ext cx="422180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F343E4-C451-48A3-85EA-512191681B06}"/>
              </a:ext>
            </a:extLst>
          </p:cNvPr>
          <p:cNvCxnSpPr>
            <a:cxnSpLocks/>
          </p:cNvCxnSpPr>
          <p:nvPr/>
        </p:nvCxnSpPr>
        <p:spPr>
          <a:xfrm flipH="1" flipV="1">
            <a:off x="8179538" y="4511992"/>
            <a:ext cx="422180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2329FB5-FFE7-4BBA-AC69-46D717F7C0DF}"/>
              </a:ext>
            </a:extLst>
          </p:cNvPr>
          <p:cNvSpPr/>
          <p:nvPr/>
        </p:nvSpPr>
        <p:spPr bwMode="auto">
          <a:xfrm>
            <a:off x="3424599" y="1184681"/>
            <a:ext cx="3280784" cy="9464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Diversity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6D8275-AC0B-40E0-A600-DE2ED3898BEC}"/>
              </a:ext>
            </a:extLst>
          </p:cNvPr>
          <p:cNvSpPr/>
          <p:nvPr/>
        </p:nvSpPr>
        <p:spPr bwMode="auto">
          <a:xfrm>
            <a:off x="8804392" y="1184680"/>
            <a:ext cx="3613159" cy="95263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Inclusion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0E8AB19C-8605-4CB5-BEF2-54B37DA3E446}"/>
              </a:ext>
            </a:extLst>
          </p:cNvPr>
          <p:cNvGrpSpPr/>
          <p:nvPr/>
        </p:nvGrpSpPr>
        <p:grpSpPr>
          <a:xfrm>
            <a:off x="7592642" y="1184680"/>
            <a:ext cx="952637" cy="952637"/>
            <a:chOff x="6113370" y="978113"/>
            <a:chExt cx="900000" cy="90000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6293885-57BD-46D4-82CE-83B970019CB9}"/>
                </a:ext>
              </a:extLst>
            </p:cNvPr>
            <p:cNvSpPr/>
            <p:nvPr/>
          </p:nvSpPr>
          <p:spPr>
            <a:xfrm>
              <a:off x="6113370" y="978113"/>
              <a:ext cx="900000" cy="9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sz="2520">
                <a:solidFill>
                  <a:schemeClr val="accent1"/>
                </a:solidFill>
              </a:endParaRPr>
            </a:p>
          </p:txBody>
        </p:sp>
        <p:pic>
          <p:nvPicPr>
            <p:cNvPr id="106" name="Graphic 105">
              <a:extLst>
                <a:ext uri="{FF2B5EF4-FFF2-40B4-BE49-F238E27FC236}">
                  <a16:creationId xmlns:a16="http://schemas.microsoft.com/office/drawing/2014/main" id="{395EF7D9-EAF2-4A03-9734-2F697B3F4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329370" y="1194113"/>
              <a:ext cx="468000" cy="468000"/>
            </a:xfrm>
            <a:prstGeom prst="rect">
              <a:avLst/>
            </a:prstGeom>
          </p:spPr>
        </p:pic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DAD54D75-7935-4AA3-BFA1-8031A7392E99}"/>
              </a:ext>
            </a:extLst>
          </p:cNvPr>
          <p:cNvGrpSpPr/>
          <p:nvPr/>
        </p:nvGrpSpPr>
        <p:grpSpPr>
          <a:xfrm>
            <a:off x="2212849" y="1184680"/>
            <a:ext cx="952637" cy="952637"/>
            <a:chOff x="1741781" y="978113"/>
            <a:chExt cx="900000" cy="90000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80D78EF-0694-45C2-B76F-5DDEDFC6431A}"/>
                </a:ext>
              </a:extLst>
            </p:cNvPr>
            <p:cNvSpPr/>
            <p:nvPr/>
          </p:nvSpPr>
          <p:spPr>
            <a:xfrm>
              <a:off x="1741781" y="978113"/>
              <a:ext cx="900000" cy="900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sz="2520">
                <a:solidFill>
                  <a:schemeClr val="accent1"/>
                </a:solidFill>
              </a:endParaRPr>
            </a:p>
          </p:txBody>
        </p:sp>
        <p:pic>
          <p:nvPicPr>
            <p:cNvPr id="108" name="Graphic 107">
              <a:extLst>
                <a:ext uri="{FF2B5EF4-FFF2-40B4-BE49-F238E27FC236}">
                  <a16:creationId xmlns:a16="http://schemas.microsoft.com/office/drawing/2014/main" id="{6477D315-D420-4235-A785-ED4D861482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937981" y="1174313"/>
              <a:ext cx="507600" cy="507600"/>
            </a:xfrm>
            <a:prstGeom prst="rect">
              <a:avLst/>
            </a:prstGeom>
          </p:spPr>
        </p:pic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7F4EFB7-51D4-43D8-B443-4D9604A24ADC}"/>
              </a:ext>
            </a:extLst>
          </p:cNvPr>
          <p:cNvCxnSpPr>
            <a:cxnSpLocks/>
          </p:cNvCxnSpPr>
          <p:nvPr/>
        </p:nvCxnSpPr>
        <p:spPr>
          <a:xfrm flipV="1">
            <a:off x="7149014" y="1184682"/>
            <a:ext cx="0" cy="377809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Graphic 49">
            <a:extLst>
              <a:ext uri="{FF2B5EF4-FFF2-40B4-BE49-F238E27FC236}">
                <a16:creationId xmlns:a16="http://schemas.microsoft.com/office/drawing/2014/main" id="{1F76E060-9F34-48E6-BDD0-3A0BA506D8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12848" y="2570867"/>
            <a:ext cx="329184" cy="329184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4DA6CBDB-4587-43A7-9C39-2B9A74E5B6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12848" y="3297444"/>
            <a:ext cx="329184" cy="329184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4EEA03A8-3CB3-43C9-9BE6-3EEA2242F7A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12848" y="3987337"/>
            <a:ext cx="329184" cy="329184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818721E1-1B77-4D66-8D6A-1BE5378B7B3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12848" y="4660375"/>
            <a:ext cx="329184" cy="329184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53E15B6D-ABE4-4AF5-A654-EFA790046F3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565858" y="4660375"/>
            <a:ext cx="329184" cy="329184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D98BA8CC-C456-4D84-8178-8FC19DC3380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565858" y="3297444"/>
            <a:ext cx="329184" cy="329184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B050B349-E4F8-4F1F-8BB4-80BEB05B8A4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565858" y="3987337"/>
            <a:ext cx="329184" cy="329184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5DA5E16D-E0F5-4D33-8889-EE582B40840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565858" y="2570867"/>
            <a:ext cx="329184" cy="32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11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D5742-5732-474A-B843-7E0B084DD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LEADING WITH INSIGHT</a:t>
            </a:r>
            <a:endParaRPr lang="en-US" sz="28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838ECC-88B1-420E-B289-6CD17C64DE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082" y="965606"/>
            <a:ext cx="12946888" cy="586740"/>
          </a:xfrm>
        </p:spPr>
        <p:txBody>
          <a:bodyPr/>
          <a:lstStyle/>
          <a:p>
            <a:r>
              <a:rPr lang="en-US"/>
              <a:t>EQUALITY &amp; EQUITY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33E5D6-250B-D340-8639-93B81D98E3D4}"/>
              </a:ext>
            </a:extLst>
          </p:cNvPr>
          <p:cNvSpPr/>
          <p:nvPr/>
        </p:nvSpPr>
        <p:spPr>
          <a:xfrm>
            <a:off x="0" y="6924840"/>
            <a:ext cx="14630400" cy="62515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PH" sz="2800" b="1" dirty="0">
                <a:solidFill>
                  <a:schemeClr val="bg1"/>
                </a:solidFill>
              </a:rPr>
              <a:t>GIVE THEM WHAT THEY NEED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8B0156-E1EB-44F6-98D2-0EF43A9F1752}"/>
              </a:ext>
            </a:extLst>
          </p:cNvPr>
          <p:cNvSpPr/>
          <p:nvPr/>
        </p:nvSpPr>
        <p:spPr>
          <a:xfrm>
            <a:off x="4797448" y="5096747"/>
            <a:ext cx="4079716" cy="6251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What happened here?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4145D20-2CEB-4983-AB65-00B438DD0E18}"/>
              </a:ext>
            </a:extLst>
          </p:cNvPr>
          <p:cNvSpPr/>
          <p:nvPr/>
        </p:nvSpPr>
        <p:spPr>
          <a:xfrm>
            <a:off x="533399" y="5096747"/>
            <a:ext cx="2044752" cy="6251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Equality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FB3E7DE-D621-480F-8DB8-4640C1AC9C21}"/>
              </a:ext>
            </a:extLst>
          </p:cNvPr>
          <p:cNvSpPr/>
          <p:nvPr/>
        </p:nvSpPr>
        <p:spPr>
          <a:xfrm>
            <a:off x="2578151" y="5096747"/>
            <a:ext cx="2034963" cy="6251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Equity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815F68-4A68-4801-B2BB-3D4641AEA37A}"/>
              </a:ext>
            </a:extLst>
          </p:cNvPr>
          <p:cNvSpPr/>
          <p:nvPr/>
        </p:nvSpPr>
        <p:spPr>
          <a:xfrm>
            <a:off x="9061496" y="5096747"/>
            <a:ext cx="5035504" cy="6251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What’s different?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4916D37-1D18-4D4F-A44E-3178741765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6" t="1129" r="116" b="3396"/>
          <a:stretch/>
        </p:blipFill>
        <p:spPr>
          <a:xfrm>
            <a:off x="4797448" y="2507699"/>
            <a:ext cx="4079716" cy="249226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0607C8D-5618-463C-8E04-33EAAB959F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84" t="4739" r="68861" b="3269"/>
          <a:stretch/>
        </p:blipFill>
        <p:spPr>
          <a:xfrm>
            <a:off x="9061495" y="2507699"/>
            <a:ext cx="1601971" cy="24922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F4F67A-434F-42C9-9A80-DD8B3AB66A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553" t="4739" r="36992" b="3269"/>
          <a:stretch/>
        </p:blipFill>
        <p:spPr>
          <a:xfrm>
            <a:off x="10778262" y="2507699"/>
            <a:ext cx="1601971" cy="24922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FC6D75E-080E-4879-99C8-93C2C17D12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385" t="4739" r="5160" b="3269"/>
          <a:stretch/>
        </p:blipFill>
        <p:spPr>
          <a:xfrm>
            <a:off x="12495029" y="2507699"/>
            <a:ext cx="1601971" cy="2492267"/>
          </a:xfrm>
          <a:prstGeom prst="rect">
            <a:avLst/>
          </a:prstGeom>
        </p:spPr>
      </p:pic>
      <p:pic>
        <p:nvPicPr>
          <p:cNvPr id="18" name="Picture 2" descr="Image result for EQUALITY &amp; EQUITY">
            <a:extLst>
              <a:ext uri="{FF2B5EF4-FFF2-40B4-BE49-F238E27FC236}">
                <a16:creationId xmlns:a16="http://schemas.microsoft.com/office/drawing/2014/main" id="{E4CF15D1-B516-D840-9FD1-98B6B321FC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" b="12877"/>
          <a:stretch/>
        </p:blipFill>
        <p:spPr bwMode="auto">
          <a:xfrm>
            <a:off x="533400" y="2507698"/>
            <a:ext cx="4079716" cy="249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14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7C4C0F8C-5845-492A-BB6A-08DB8230678A}"/>
              </a:ext>
            </a:extLst>
          </p:cNvPr>
          <p:cNvSpPr/>
          <p:nvPr/>
        </p:nvSpPr>
        <p:spPr>
          <a:xfrm>
            <a:off x="4601267" y="2079503"/>
            <a:ext cx="9495733" cy="475231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D4D68-3E07-4592-8F57-91F88FBAB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Leading with insight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8F0B56-48D4-414D-ACC5-F3DFC9A864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PERSPECTIVES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532DED-5186-4ED6-BA4C-734F3D89C228}"/>
              </a:ext>
            </a:extLst>
          </p:cNvPr>
          <p:cNvSpPr txBox="1"/>
          <p:nvPr/>
        </p:nvSpPr>
        <p:spPr>
          <a:xfrm>
            <a:off x="533399" y="2079503"/>
            <a:ext cx="3840480" cy="4752313"/>
          </a:xfrm>
          <a:prstGeom prst="rect">
            <a:avLst/>
          </a:prstGeom>
          <a:solidFill>
            <a:schemeClr val="accent3"/>
          </a:solidFill>
        </p:spPr>
        <p:txBody>
          <a:bodyPr wrap="square" lIns="329184" tIns="54864" rIns="329184" bIns="54864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/>
              <a:t>Just because you are right, does not mean I am wrong.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/>
              <a:t>You just haven’t seen life from </a:t>
            </a:r>
            <a:br>
              <a:rPr lang="en-US" sz="2800" dirty="0"/>
            </a:br>
            <a:r>
              <a:rPr lang="en-US" sz="2800" dirty="0"/>
              <a:t>my side.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FB9F95C-0616-499E-9650-6405E9540395}"/>
              </a:ext>
            </a:extLst>
          </p:cNvPr>
          <p:cNvGrpSpPr/>
          <p:nvPr/>
        </p:nvGrpSpPr>
        <p:grpSpPr>
          <a:xfrm>
            <a:off x="1073846" y="2711267"/>
            <a:ext cx="2759586" cy="546432"/>
            <a:chOff x="1073846" y="2508498"/>
            <a:chExt cx="2759586" cy="546432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4D051CD-4E86-40DB-AC43-64B15CC780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3846" y="2616727"/>
              <a:ext cx="102748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18967B-5394-4E32-B8C6-E5C1ADA182B7}"/>
                </a:ext>
              </a:extLst>
            </p:cNvPr>
            <p:cNvSpPr txBox="1"/>
            <p:nvPr/>
          </p:nvSpPr>
          <p:spPr>
            <a:xfrm>
              <a:off x="2331659" y="2508498"/>
              <a:ext cx="246901" cy="54643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>
                <a:spcBef>
                  <a:spcPts val="360"/>
                </a:spcBef>
                <a:buClr>
                  <a:schemeClr val="accent4"/>
                </a:buClr>
              </a:pPr>
              <a:r>
                <a:rPr lang="en-US" sz="6480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1C36605-E649-4F12-BB11-904B84476C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05949" y="2616727"/>
              <a:ext cx="102748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F42B2EE-E19D-42ED-9687-B7621175D8A7}"/>
              </a:ext>
            </a:extLst>
          </p:cNvPr>
          <p:cNvGrpSpPr/>
          <p:nvPr/>
        </p:nvGrpSpPr>
        <p:grpSpPr>
          <a:xfrm>
            <a:off x="1073846" y="5637347"/>
            <a:ext cx="2759586" cy="546432"/>
            <a:chOff x="1073846" y="5188734"/>
            <a:chExt cx="2759586" cy="54643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3CE6C66-FBC1-402C-AE14-66FF551DCC10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2805949" y="5626937"/>
              <a:ext cx="102748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CE53217-B627-4A2B-8F22-67A56C09FA83}"/>
                </a:ext>
              </a:extLst>
            </p:cNvPr>
            <p:cNvSpPr txBox="1"/>
            <p:nvPr/>
          </p:nvSpPr>
          <p:spPr>
            <a:xfrm rot="10800000">
              <a:off x="2328718" y="5188734"/>
              <a:ext cx="246901" cy="54643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>
                <a:spcBef>
                  <a:spcPts val="360"/>
                </a:spcBef>
                <a:buClr>
                  <a:schemeClr val="accent4"/>
                </a:buClr>
              </a:pPr>
              <a:r>
                <a:rPr lang="en-US" sz="6480" b="1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7737227-F916-4D56-8C9F-93ED18768C39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073846" y="5626937"/>
              <a:ext cx="102748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4EA7EF04-B7D8-494B-92F7-A6FAB1A2E788}"/>
              </a:ext>
            </a:extLst>
          </p:cNvPr>
          <p:cNvSpPr/>
          <p:nvPr/>
        </p:nvSpPr>
        <p:spPr>
          <a:xfrm>
            <a:off x="4601267" y="5350546"/>
            <a:ext cx="9495733" cy="1481270"/>
          </a:xfrm>
          <a:prstGeom prst="rect">
            <a:avLst/>
          </a:prstGeom>
          <a:gradFill flip="none" rotWithShape="1">
            <a:gsLst>
              <a:gs pos="100000">
                <a:srgbClr val="858585">
                  <a:alpha val="70000"/>
                </a:srgbClr>
              </a:gs>
              <a:gs pos="0">
                <a:schemeClr val="tx2">
                  <a:alpha val="70000"/>
                </a:schemeClr>
              </a:gs>
              <a:gs pos="52000">
                <a:schemeClr val="bg1">
                  <a:lumMod val="85000"/>
                  <a:alpha val="21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D61A30F-DA83-6E46-824C-CE5096722BE1}"/>
              </a:ext>
            </a:extLst>
          </p:cNvPr>
          <p:cNvSpPr txBox="1"/>
          <p:nvPr/>
        </p:nvSpPr>
        <p:spPr>
          <a:xfrm>
            <a:off x="8061569" y="4851989"/>
            <a:ext cx="3884644" cy="2202873"/>
          </a:xfrm>
          <a:prstGeom prst="rect">
            <a:avLst/>
          </a:prstGeom>
          <a:noFill/>
          <a:scene3d>
            <a:camera prst="isometricOffAxis2Top">
              <a:rot lat="1148982" lon="4615387" rev="16200000"/>
            </a:camera>
            <a:lightRig rig="contrasting" dir="t"/>
          </a:scene3d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1200"/>
              </a:spcBef>
              <a:buClr>
                <a:schemeClr val="accent4"/>
              </a:buClr>
            </a:pPr>
            <a:r>
              <a:rPr lang="en-US" sz="41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</a:t>
            </a:r>
          </a:p>
        </p:txBody>
      </p:sp>
      <p:sp>
        <p:nvSpPr>
          <p:cNvPr id="84" name="Rounded Rectangular Callout 83">
            <a:extLst>
              <a:ext uri="{FF2B5EF4-FFF2-40B4-BE49-F238E27FC236}">
                <a16:creationId xmlns:a16="http://schemas.microsoft.com/office/drawing/2014/main" id="{550998EE-8BD9-D94D-A8E5-A62F8B3BB5D1}"/>
              </a:ext>
            </a:extLst>
          </p:cNvPr>
          <p:cNvSpPr/>
          <p:nvPr/>
        </p:nvSpPr>
        <p:spPr>
          <a:xfrm>
            <a:off x="10705204" y="2436798"/>
            <a:ext cx="1593537" cy="721764"/>
          </a:xfrm>
          <a:prstGeom prst="wedgeRoundRectCallout">
            <a:avLst>
              <a:gd name="adj1" fmla="val 44374"/>
              <a:gd name="adj2" fmla="val 81695"/>
              <a:gd name="adj3" fmla="val 16667"/>
            </a:avLst>
          </a:prstGeom>
          <a:solidFill>
            <a:srgbClr val="3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NINE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A26065A4-CEED-423E-AA12-996A9EFB02AF}"/>
              </a:ext>
            </a:extLst>
          </p:cNvPr>
          <p:cNvGrpSpPr/>
          <p:nvPr/>
        </p:nvGrpSpPr>
        <p:grpSpPr>
          <a:xfrm>
            <a:off x="6697176" y="3409451"/>
            <a:ext cx="1105287" cy="3262628"/>
            <a:chOff x="16984584" y="3450741"/>
            <a:chExt cx="1316018" cy="3884672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1D0B5B8-26D9-478C-8FA4-89805332A054}"/>
                </a:ext>
              </a:extLst>
            </p:cNvPr>
            <p:cNvSpPr/>
            <p:nvPr/>
          </p:nvSpPr>
          <p:spPr>
            <a:xfrm flipV="1">
              <a:off x="17200207" y="7196879"/>
              <a:ext cx="217690" cy="138534"/>
            </a:xfrm>
            <a:custGeom>
              <a:avLst/>
              <a:gdLst>
                <a:gd name="connsiteX0" fmla="*/ 213224 w 217690"/>
                <a:gd name="connsiteY0" fmla="*/ 1051 h 138534"/>
                <a:gd name="connsiteX1" fmla="*/ 183083 w 217690"/>
                <a:gd name="connsiteY1" fmla="*/ 113946 h 138534"/>
                <a:gd name="connsiteX2" fmla="*/ 28066 w 217690"/>
                <a:gd name="connsiteY2" fmla="*/ 129251 h 138534"/>
                <a:gd name="connsiteX3" fmla="*/ -4466 w 217690"/>
                <a:gd name="connsiteY3" fmla="*/ -883 h 138534"/>
                <a:gd name="connsiteX4" fmla="*/ 213224 w 217690"/>
                <a:gd name="connsiteY4" fmla="*/ 1051 h 138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690" h="138534">
                  <a:moveTo>
                    <a:pt x="213224" y="1051"/>
                  </a:moveTo>
                  <a:cubicBezTo>
                    <a:pt x="213224" y="1051"/>
                    <a:pt x="204136" y="71857"/>
                    <a:pt x="183083" y="113946"/>
                  </a:cubicBezTo>
                  <a:cubicBezTo>
                    <a:pt x="162030" y="156035"/>
                    <a:pt x="28066" y="129251"/>
                    <a:pt x="28066" y="129251"/>
                  </a:cubicBezTo>
                  <a:cubicBezTo>
                    <a:pt x="28066" y="129251"/>
                    <a:pt x="1277" y="106294"/>
                    <a:pt x="-4466" y="-883"/>
                  </a:cubicBezTo>
                  <a:lnTo>
                    <a:pt x="213224" y="1051"/>
                  </a:lnTo>
                </a:path>
              </a:pathLst>
            </a:custGeom>
            <a:solidFill>
              <a:srgbClr val="242E47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D0B0C13-6730-498E-9B10-E8AFBAC787DB}"/>
                </a:ext>
              </a:extLst>
            </p:cNvPr>
            <p:cNvSpPr/>
            <p:nvPr/>
          </p:nvSpPr>
          <p:spPr>
            <a:xfrm flipV="1">
              <a:off x="17855678" y="7108621"/>
              <a:ext cx="444924" cy="223912"/>
            </a:xfrm>
            <a:custGeom>
              <a:avLst/>
              <a:gdLst>
                <a:gd name="connsiteX0" fmla="*/ 12554 w 444924"/>
                <a:gd name="connsiteY0" fmla="*/ -1009 h 223912"/>
                <a:gd name="connsiteX1" fmla="*/ -1010 w 444924"/>
                <a:gd name="connsiteY1" fmla="*/ 161546 h 223912"/>
                <a:gd name="connsiteX2" fmla="*/ 165836 w 444924"/>
                <a:gd name="connsiteY2" fmla="*/ 189030 h 223912"/>
                <a:gd name="connsiteX3" fmla="*/ 373018 w 444924"/>
                <a:gd name="connsiteY3" fmla="*/ 47869 h 223912"/>
                <a:gd name="connsiteX4" fmla="*/ 438839 w 444924"/>
                <a:gd name="connsiteY4" fmla="*/ -1009 h 223912"/>
                <a:gd name="connsiteX5" fmla="*/ 12554 w 444924"/>
                <a:gd name="connsiteY5" fmla="*/ -1009 h 223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4924" h="223912">
                  <a:moveTo>
                    <a:pt x="12554" y="-1009"/>
                  </a:moveTo>
                  <a:cubicBezTo>
                    <a:pt x="-18924" y="18205"/>
                    <a:pt x="-1010" y="161546"/>
                    <a:pt x="-1010" y="161546"/>
                  </a:cubicBezTo>
                  <a:cubicBezTo>
                    <a:pt x="-1010" y="161546"/>
                    <a:pt x="145668" y="278885"/>
                    <a:pt x="165836" y="189030"/>
                  </a:cubicBezTo>
                  <a:cubicBezTo>
                    <a:pt x="186004" y="99174"/>
                    <a:pt x="305178" y="58854"/>
                    <a:pt x="373018" y="47869"/>
                  </a:cubicBezTo>
                  <a:cubicBezTo>
                    <a:pt x="419847" y="40257"/>
                    <a:pt x="434346" y="14338"/>
                    <a:pt x="438839" y="-1009"/>
                  </a:cubicBezTo>
                  <a:lnTo>
                    <a:pt x="12554" y="-1009"/>
                  </a:lnTo>
                </a:path>
              </a:pathLst>
            </a:custGeom>
            <a:solidFill>
              <a:srgbClr val="242E47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4D5E7AB-B04A-4226-BBEF-8074DDA118F4}"/>
                </a:ext>
              </a:extLst>
            </p:cNvPr>
            <p:cNvSpPr/>
            <p:nvPr/>
          </p:nvSpPr>
          <p:spPr>
            <a:xfrm flipV="1">
              <a:off x="17354885" y="5196027"/>
              <a:ext cx="715328" cy="2067282"/>
            </a:xfrm>
            <a:custGeom>
              <a:avLst/>
              <a:gdLst>
                <a:gd name="connsiteX0" fmla="*/ 210303 w 715328"/>
                <a:gd name="connsiteY0" fmla="*/ 969514 h 2067282"/>
                <a:gd name="connsiteX1" fmla="*/ 221066 w 715328"/>
                <a:gd name="connsiteY1" fmla="*/ 890314 h 2067282"/>
                <a:gd name="connsiteX2" fmla="*/ 482557 w 715328"/>
                <a:gd name="connsiteY2" fmla="*/ 2042 h 2067282"/>
                <a:gd name="connsiteX3" fmla="*/ 680314 w 715328"/>
                <a:gd name="connsiteY3" fmla="*/ 42033 h 2067282"/>
                <a:gd name="connsiteX4" fmla="*/ 709167 w 715328"/>
                <a:gd name="connsiteY4" fmla="*/ 88730 h 2067282"/>
                <a:gd name="connsiteX5" fmla="*/ 552858 w 715328"/>
                <a:gd name="connsiteY5" fmla="*/ 1664703 h 2067282"/>
                <a:gd name="connsiteX6" fmla="*/ 510547 w 715328"/>
                <a:gd name="connsiteY6" fmla="*/ 2012195 h 2067282"/>
                <a:gd name="connsiteX7" fmla="*/ -5285 w 715328"/>
                <a:gd name="connsiteY7" fmla="*/ 1975948 h 2067282"/>
                <a:gd name="connsiteX8" fmla="*/ 210303 w 715328"/>
                <a:gd name="connsiteY8" fmla="*/ 969514 h 206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5328" h="2067282">
                  <a:moveTo>
                    <a:pt x="210303" y="969514"/>
                  </a:moveTo>
                  <a:cubicBezTo>
                    <a:pt x="216273" y="936641"/>
                    <a:pt x="220062" y="909651"/>
                    <a:pt x="221066" y="890314"/>
                  </a:cubicBezTo>
                  <a:cubicBezTo>
                    <a:pt x="234705" y="624326"/>
                    <a:pt x="444949" y="16195"/>
                    <a:pt x="482557" y="2042"/>
                  </a:cubicBezTo>
                  <a:cubicBezTo>
                    <a:pt x="540745" y="-19928"/>
                    <a:pt x="632379" y="26728"/>
                    <a:pt x="680314" y="42033"/>
                  </a:cubicBezTo>
                  <a:cubicBezTo>
                    <a:pt x="700182" y="48369"/>
                    <a:pt x="713586" y="68405"/>
                    <a:pt x="709167" y="88730"/>
                  </a:cubicBezTo>
                  <a:cubicBezTo>
                    <a:pt x="605047" y="567385"/>
                    <a:pt x="566781" y="1256608"/>
                    <a:pt x="552858" y="1664703"/>
                  </a:cubicBezTo>
                  <a:cubicBezTo>
                    <a:pt x="545826" y="1870211"/>
                    <a:pt x="510547" y="2012195"/>
                    <a:pt x="510547" y="2012195"/>
                  </a:cubicBezTo>
                  <a:cubicBezTo>
                    <a:pt x="510547" y="2012195"/>
                    <a:pt x="-2240" y="2149035"/>
                    <a:pt x="-5285" y="1975948"/>
                  </a:cubicBezTo>
                  <a:cubicBezTo>
                    <a:pt x="-7984" y="1822815"/>
                    <a:pt x="164573" y="1222171"/>
                    <a:pt x="210303" y="969514"/>
                  </a:cubicBezTo>
                </a:path>
              </a:pathLst>
            </a:custGeom>
            <a:solidFill>
              <a:srgbClr val="293451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FC448A3-F0B7-43CA-842D-028FDD4778CA}"/>
                </a:ext>
              </a:extLst>
            </p:cNvPr>
            <p:cNvSpPr/>
            <p:nvPr/>
          </p:nvSpPr>
          <p:spPr>
            <a:xfrm flipV="1">
              <a:off x="17354885" y="5196027"/>
              <a:ext cx="558173" cy="1094030"/>
            </a:xfrm>
            <a:custGeom>
              <a:avLst/>
              <a:gdLst>
                <a:gd name="connsiteX0" fmla="*/ 210469 w 558173"/>
                <a:gd name="connsiteY0" fmla="*/ -5079 h 1094030"/>
                <a:gd name="connsiteX1" fmla="*/ 553023 w 558173"/>
                <a:gd name="connsiteY1" fmla="*/ 690110 h 1094030"/>
                <a:gd name="connsiteX2" fmla="*/ 510712 w 558173"/>
                <a:gd name="connsiteY2" fmla="*/ 1037602 h 1094030"/>
                <a:gd name="connsiteX3" fmla="*/ -5119 w 558173"/>
                <a:gd name="connsiteY3" fmla="*/ 1001355 h 1094030"/>
                <a:gd name="connsiteX4" fmla="*/ 210469 w 558173"/>
                <a:gd name="connsiteY4" fmla="*/ -5079 h 109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73" h="1094030">
                  <a:moveTo>
                    <a:pt x="210469" y="-5079"/>
                  </a:moveTo>
                  <a:lnTo>
                    <a:pt x="553023" y="690110"/>
                  </a:lnTo>
                  <a:cubicBezTo>
                    <a:pt x="545992" y="895618"/>
                    <a:pt x="510712" y="1037602"/>
                    <a:pt x="510712" y="1037602"/>
                  </a:cubicBezTo>
                  <a:cubicBezTo>
                    <a:pt x="510712" y="1037602"/>
                    <a:pt x="-2075" y="1174443"/>
                    <a:pt x="-5119" y="1001355"/>
                  </a:cubicBezTo>
                  <a:cubicBezTo>
                    <a:pt x="-7818" y="848222"/>
                    <a:pt x="164738" y="247579"/>
                    <a:pt x="210469" y="-5079"/>
                  </a:cubicBezTo>
                </a:path>
              </a:pathLst>
            </a:custGeom>
            <a:solidFill>
              <a:srgbClr val="242E47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62FC247B-2C3F-49E9-B36A-1875650D7046}"/>
                </a:ext>
              </a:extLst>
            </p:cNvPr>
            <p:cNvSpPr/>
            <p:nvPr/>
          </p:nvSpPr>
          <p:spPr>
            <a:xfrm flipV="1">
              <a:off x="17109376" y="5221734"/>
              <a:ext cx="575221" cy="2041855"/>
            </a:xfrm>
            <a:custGeom>
              <a:avLst/>
              <a:gdLst>
                <a:gd name="connsiteX0" fmla="*/ 570570 w 575221"/>
                <a:gd name="connsiteY0" fmla="*/ 1975645 h 2041855"/>
                <a:gd name="connsiteX1" fmla="*/ 299488 w 575221"/>
                <a:gd name="connsiteY1" fmla="*/ 10955 h 2041855"/>
                <a:gd name="connsiteX2" fmla="*/ 87854 w 575221"/>
                <a:gd name="connsiteY2" fmla="*/ 5195 h 2041855"/>
                <a:gd name="connsiteX3" fmla="*/ 15106 w 575221"/>
                <a:gd name="connsiteY3" fmla="*/ 1302755 h 2041855"/>
                <a:gd name="connsiteX4" fmla="*/ 29613 w 575221"/>
                <a:gd name="connsiteY4" fmla="*/ 2025387 h 2041855"/>
                <a:gd name="connsiteX5" fmla="*/ 570570 w 575221"/>
                <a:gd name="connsiteY5" fmla="*/ 1975645 h 2041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5221" h="2041855">
                  <a:moveTo>
                    <a:pt x="570570" y="1975645"/>
                  </a:moveTo>
                  <a:lnTo>
                    <a:pt x="299488" y="10955"/>
                  </a:lnTo>
                  <a:cubicBezTo>
                    <a:pt x="299488" y="10955"/>
                    <a:pt x="180442" y="-17762"/>
                    <a:pt x="87854" y="5195"/>
                  </a:cubicBezTo>
                  <a:cubicBezTo>
                    <a:pt x="87854" y="5195"/>
                    <a:pt x="8490" y="1050139"/>
                    <a:pt x="15106" y="1302755"/>
                  </a:cubicBezTo>
                  <a:cubicBezTo>
                    <a:pt x="21717" y="1555372"/>
                    <a:pt x="-41852" y="1978731"/>
                    <a:pt x="29613" y="2025387"/>
                  </a:cubicBezTo>
                  <a:cubicBezTo>
                    <a:pt x="101082" y="2072084"/>
                    <a:pt x="570570" y="1975645"/>
                    <a:pt x="570570" y="1975645"/>
                  </a:cubicBezTo>
                </a:path>
              </a:pathLst>
            </a:custGeom>
            <a:solidFill>
              <a:srgbClr val="293451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7C093CE-2575-4C4F-BB6F-3F13D0299CD0}"/>
                </a:ext>
              </a:extLst>
            </p:cNvPr>
            <p:cNvSpPr/>
            <p:nvPr/>
          </p:nvSpPr>
          <p:spPr>
            <a:xfrm flipV="1">
              <a:off x="17090706" y="4049012"/>
              <a:ext cx="797660" cy="1309099"/>
            </a:xfrm>
            <a:custGeom>
              <a:avLst/>
              <a:gdLst>
                <a:gd name="connsiteX0" fmla="*/ -4744 w 797660"/>
                <a:gd name="connsiteY0" fmla="*/ 98678 h 1309099"/>
                <a:gd name="connsiteX1" fmla="*/ 22402 w 797660"/>
                <a:gd name="connsiteY1" fmla="*/ 59798 h 1309099"/>
                <a:gd name="connsiteX2" fmla="*/ 187899 w 797660"/>
                <a:gd name="connsiteY2" fmla="*/ 23798 h 1309099"/>
                <a:gd name="connsiteX3" fmla="*/ 503678 w 797660"/>
                <a:gd name="connsiteY3" fmla="*/ -7923 h 1309099"/>
                <a:gd name="connsiteX4" fmla="*/ 789937 w 797660"/>
                <a:gd name="connsiteY4" fmla="*/ 62308 h 1309099"/>
                <a:gd name="connsiteX5" fmla="*/ 772899 w 797660"/>
                <a:gd name="connsiteY5" fmla="*/ 312250 h 1309099"/>
                <a:gd name="connsiteX6" fmla="*/ 761799 w 797660"/>
                <a:gd name="connsiteY6" fmla="*/ 583093 h 1309099"/>
                <a:gd name="connsiteX7" fmla="*/ 757245 w 797660"/>
                <a:gd name="connsiteY7" fmla="*/ 946054 h 1309099"/>
                <a:gd name="connsiteX8" fmla="*/ 487356 w 797660"/>
                <a:gd name="connsiteY8" fmla="*/ 1301157 h 1309099"/>
                <a:gd name="connsiteX9" fmla="*/ 487303 w 797660"/>
                <a:gd name="connsiteY9" fmla="*/ 1301075 h 1309099"/>
                <a:gd name="connsiteX10" fmla="*/ 388696 w 797660"/>
                <a:gd name="connsiteY10" fmla="*/ 1227059 h 1309099"/>
                <a:gd name="connsiteX11" fmla="*/ 230671 w 797660"/>
                <a:gd name="connsiteY11" fmla="*/ 1298606 h 1309099"/>
                <a:gd name="connsiteX12" fmla="*/ 56822 w 797660"/>
                <a:gd name="connsiteY12" fmla="*/ 874301 h 1309099"/>
                <a:gd name="connsiteX13" fmla="*/ 42986 w 797660"/>
                <a:gd name="connsiteY13" fmla="*/ 786379 h 1309099"/>
                <a:gd name="connsiteX14" fmla="*/ -4744 w 797660"/>
                <a:gd name="connsiteY14" fmla="*/ 98678 h 1309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97660" h="1309099">
                  <a:moveTo>
                    <a:pt x="-4744" y="98678"/>
                  </a:moveTo>
                  <a:cubicBezTo>
                    <a:pt x="-6052" y="80945"/>
                    <a:pt x="5307" y="64776"/>
                    <a:pt x="22402" y="59798"/>
                  </a:cubicBezTo>
                  <a:cubicBezTo>
                    <a:pt x="60212" y="48854"/>
                    <a:pt x="103811" y="41201"/>
                    <a:pt x="187899" y="23798"/>
                  </a:cubicBezTo>
                  <a:cubicBezTo>
                    <a:pt x="266868" y="7382"/>
                    <a:pt x="373124" y="-7141"/>
                    <a:pt x="503678" y="-7923"/>
                  </a:cubicBezTo>
                  <a:cubicBezTo>
                    <a:pt x="711321" y="-9281"/>
                    <a:pt x="789937" y="62308"/>
                    <a:pt x="789937" y="62308"/>
                  </a:cubicBezTo>
                  <a:cubicBezTo>
                    <a:pt x="798885" y="62143"/>
                    <a:pt x="785213" y="105590"/>
                    <a:pt x="772899" y="312250"/>
                  </a:cubicBezTo>
                  <a:cubicBezTo>
                    <a:pt x="768728" y="382234"/>
                    <a:pt x="764700" y="470937"/>
                    <a:pt x="761799" y="583093"/>
                  </a:cubicBezTo>
                  <a:cubicBezTo>
                    <a:pt x="759178" y="683974"/>
                    <a:pt x="757409" y="803865"/>
                    <a:pt x="757245" y="946054"/>
                  </a:cubicBezTo>
                  <a:cubicBezTo>
                    <a:pt x="757022" y="1117126"/>
                    <a:pt x="492244" y="1301157"/>
                    <a:pt x="487356" y="1301157"/>
                  </a:cubicBezTo>
                  <a:lnTo>
                    <a:pt x="487303" y="1301075"/>
                  </a:lnTo>
                  <a:cubicBezTo>
                    <a:pt x="487303" y="1276430"/>
                    <a:pt x="448480" y="1230967"/>
                    <a:pt x="388696" y="1227059"/>
                  </a:cubicBezTo>
                  <a:cubicBezTo>
                    <a:pt x="317733" y="1222410"/>
                    <a:pt x="230671" y="1257752"/>
                    <a:pt x="230671" y="1298606"/>
                  </a:cubicBezTo>
                  <a:cubicBezTo>
                    <a:pt x="230671" y="1299018"/>
                    <a:pt x="102379" y="1093386"/>
                    <a:pt x="56822" y="874301"/>
                  </a:cubicBezTo>
                  <a:cubicBezTo>
                    <a:pt x="51021" y="846488"/>
                    <a:pt x="46549" y="817195"/>
                    <a:pt x="42986" y="786379"/>
                  </a:cubicBezTo>
                  <a:cubicBezTo>
                    <a:pt x="32169" y="693437"/>
                    <a:pt x="42607" y="759719"/>
                    <a:pt x="-4744" y="98678"/>
                  </a:cubicBezTo>
                </a:path>
              </a:pathLst>
            </a:custGeom>
            <a:solidFill>
              <a:srgbClr val="4F2F74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D262C6B-4D33-4B4F-B2C1-C6A48967CA0D}"/>
                </a:ext>
              </a:extLst>
            </p:cNvPr>
            <p:cNvSpPr/>
            <p:nvPr/>
          </p:nvSpPr>
          <p:spPr>
            <a:xfrm flipV="1">
              <a:off x="17582905" y="4049049"/>
              <a:ext cx="445949" cy="811636"/>
            </a:xfrm>
            <a:custGeom>
              <a:avLst/>
              <a:gdLst>
                <a:gd name="connsiteX0" fmla="*/ -5513 w 445949"/>
                <a:gd name="connsiteY0" fmla="*/ 803005 h 811636"/>
                <a:gd name="connsiteX1" fmla="*/ 299956 w 445949"/>
                <a:gd name="connsiteY1" fmla="*/ 721995 h 811636"/>
                <a:gd name="connsiteX2" fmla="*/ 421335 w 445949"/>
                <a:gd name="connsiteY2" fmla="*/ 43098 h 811636"/>
                <a:gd name="connsiteX3" fmla="*/ 156269 w 445949"/>
                <a:gd name="connsiteY3" fmla="*/ 195738 h 811636"/>
                <a:gd name="connsiteX4" fmla="*/ -5513 w 445949"/>
                <a:gd name="connsiteY4" fmla="*/ 803005 h 811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949" h="811636">
                  <a:moveTo>
                    <a:pt x="-5513" y="803005"/>
                  </a:moveTo>
                  <a:cubicBezTo>
                    <a:pt x="-5513" y="803005"/>
                    <a:pt x="240702" y="805103"/>
                    <a:pt x="299956" y="721995"/>
                  </a:cubicBezTo>
                  <a:cubicBezTo>
                    <a:pt x="359210" y="638927"/>
                    <a:pt x="489134" y="191870"/>
                    <a:pt x="421335" y="43098"/>
                  </a:cubicBezTo>
                  <a:cubicBezTo>
                    <a:pt x="353536" y="-105674"/>
                    <a:pt x="226676" y="104648"/>
                    <a:pt x="156269" y="195738"/>
                  </a:cubicBezTo>
                  <a:cubicBezTo>
                    <a:pt x="85857" y="286869"/>
                    <a:pt x="-5513" y="803005"/>
                    <a:pt x="-5513" y="803005"/>
                  </a:cubicBezTo>
                </a:path>
              </a:pathLst>
            </a:custGeom>
            <a:solidFill>
              <a:srgbClr val="4F2F74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C1B95A8D-DB47-4EB0-BF24-41C2CB136294}"/>
                </a:ext>
              </a:extLst>
            </p:cNvPr>
            <p:cNvSpPr/>
            <p:nvPr/>
          </p:nvSpPr>
          <p:spPr>
            <a:xfrm flipV="1">
              <a:off x="17325799" y="3864652"/>
              <a:ext cx="260343" cy="266168"/>
            </a:xfrm>
            <a:custGeom>
              <a:avLst/>
              <a:gdLst>
                <a:gd name="connsiteX0" fmla="*/ 254848 w 260343"/>
                <a:gd name="connsiteY0" fmla="*/ 109485 h 266168"/>
                <a:gd name="connsiteX1" fmla="*/ 254708 w 260343"/>
                <a:gd name="connsiteY1" fmla="*/ 84017 h 266168"/>
                <a:gd name="connsiteX2" fmla="*/ 163626 w 260343"/>
                <a:gd name="connsiteY2" fmla="*/ -7196 h 266168"/>
                <a:gd name="connsiteX3" fmla="*/ -4705 w 260343"/>
                <a:gd name="connsiteY3" fmla="*/ 68877 h 266168"/>
                <a:gd name="connsiteX4" fmla="*/ 13188 w 260343"/>
                <a:gd name="connsiteY4" fmla="*/ 204854 h 266168"/>
                <a:gd name="connsiteX5" fmla="*/ 9703 w 260343"/>
                <a:gd name="connsiteY5" fmla="*/ 252497 h 266168"/>
                <a:gd name="connsiteX6" fmla="*/ 199630 w 260343"/>
                <a:gd name="connsiteY6" fmla="*/ 256282 h 266168"/>
                <a:gd name="connsiteX7" fmla="*/ 255568 w 260343"/>
                <a:gd name="connsiteY7" fmla="*/ 247148 h 266168"/>
                <a:gd name="connsiteX8" fmla="*/ 254848 w 260343"/>
                <a:gd name="connsiteY8" fmla="*/ 109485 h 266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343" h="266168">
                  <a:moveTo>
                    <a:pt x="254848" y="109485"/>
                  </a:moveTo>
                  <a:lnTo>
                    <a:pt x="254708" y="84017"/>
                  </a:lnTo>
                  <a:cubicBezTo>
                    <a:pt x="254708" y="84017"/>
                    <a:pt x="261641" y="4448"/>
                    <a:pt x="163626" y="-7196"/>
                  </a:cubicBezTo>
                  <a:cubicBezTo>
                    <a:pt x="65608" y="-18840"/>
                    <a:pt x="-7363" y="7451"/>
                    <a:pt x="-4705" y="68877"/>
                  </a:cubicBezTo>
                  <a:cubicBezTo>
                    <a:pt x="4124" y="116438"/>
                    <a:pt x="12529" y="165480"/>
                    <a:pt x="13188" y="204854"/>
                  </a:cubicBezTo>
                  <a:cubicBezTo>
                    <a:pt x="13426" y="219459"/>
                    <a:pt x="12427" y="234970"/>
                    <a:pt x="9703" y="252497"/>
                  </a:cubicBezTo>
                  <a:lnTo>
                    <a:pt x="199630" y="256282"/>
                  </a:lnTo>
                  <a:lnTo>
                    <a:pt x="255568" y="247148"/>
                  </a:lnTo>
                  <a:lnTo>
                    <a:pt x="254848" y="109485"/>
                  </a:lnTo>
                </a:path>
              </a:pathLst>
            </a:custGeom>
            <a:solidFill>
              <a:srgbClr val="A87244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7C363B4F-D6A6-442F-B0D8-1BD551F40EFD}"/>
                </a:ext>
              </a:extLst>
            </p:cNvPr>
            <p:cNvSpPr/>
            <p:nvPr/>
          </p:nvSpPr>
          <p:spPr>
            <a:xfrm flipV="1">
              <a:off x="17340279" y="3864652"/>
              <a:ext cx="245864" cy="161896"/>
            </a:xfrm>
            <a:custGeom>
              <a:avLst/>
              <a:gdLst>
                <a:gd name="connsiteX0" fmla="*/ 241074 w 245864"/>
                <a:gd name="connsiteY0" fmla="*/ 142733 h 161896"/>
                <a:gd name="connsiteX1" fmla="*/ 240354 w 245864"/>
                <a:gd name="connsiteY1" fmla="*/ 5069 h 161896"/>
                <a:gd name="connsiteX2" fmla="*/ 171893 w 245864"/>
                <a:gd name="connsiteY2" fmla="*/ -10030 h 161896"/>
                <a:gd name="connsiteX3" fmla="*/ -1306 w 245864"/>
                <a:gd name="connsiteY3" fmla="*/ 100438 h 161896"/>
                <a:gd name="connsiteX4" fmla="*/ -4791 w 245864"/>
                <a:gd name="connsiteY4" fmla="*/ 148081 h 161896"/>
                <a:gd name="connsiteX5" fmla="*/ 185136 w 245864"/>
                <a:gd name="connsiteY5" fmla="*/ 151867 h 161896"/>
                <a:gd name="connsiteX6" fmla="*/ 241074 w 245864"/>
                <a:gd name="connsiteY6" fmla="*/ 142733 h 161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864" h="161896">
                  <a:moveTo>
                    <a:pt x="241074" y="142733"/>
                  </a:moveTo>
                  <a:lnTo>
                    <a:pt x="240354" y="5069"/>
                  </a:lnTo>
                  <a:cubicBezTo>
                    <a:pt x="220178" y="-4311"/>
                    <a:pt x="197413" y="-10030"/>
                    <a:pt x="171893" y="-10030"/>
                  </a:cubicBezTo>
                  <a:cubicBezTo>
                    <a:pt x="84604" y="-10030"/>
                    <a:pt x="28181" y="53988"/>
                    <a:pt x="-1306" y="100438"/>
                  </a:cubicBezTo>
                  <a:cubicBezTo>
                    <a:pt x="-1068" y="115044"/>
                    <a:pt x="-2067" y="130555"/>
                    <a:pt x="-4791" y="148081"/>
                  </a:cubicBezTo>
                  <a:lnTo>
                    <a:pt x="185136" y="151867"/>
                  </a:lnTo>
                  <a:lnTo>
                    <a:pt x="241074" y="142733"/>
                  </a:lnTo>
                </a:path>
              </a:pathLst>
            </a:custGeom>
            <a:solidFill>
              <a:srgbClr val="9B693F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034B73A-71F3-413F-8B30-22DC1C44667C}"/>
                </a:ext>
              </a:extLst>
            </p:cNvPr>
            <p:cNvSpPr/>
            <p:nvPr/>
          </p:nvSpPr>
          <p:spPr>
            <a:xfrm flipV="1">
              <a:off x="17294697" y="3539172"/>
              <a:ext cx="344561" cy="409089"/>
            </a:xfrm>
            <a:custGeom>
              <a:avLst/>
              <a:gdLst>
                <a:gd name="connsiteX0" fmla="*/ 26230 w 344561"/>
                <a:gd name="connsiteY0" fmla="*/ 99808 h 409089"/>
                <a:gd name="connsiteX1" fmla="*/ 267425 w 344561"/>
                <a:gd name="connsiteY1" fmla="*/ -7451 h 409089"/>
                <a:gd name="connsiteX2" fmla="*/ 297747 w 344561"/>
                <a:gd name="connsiteY2" fmla="*/ -3008 h 409089"/>
                <a:gd name="connsiteX3" fmla="*/ 335879 w 344561"/>
                <a:gd name="connsiteY3" fmla="*/ 78948 h 409089"/>
                <a:gd name="connsiteX4" fmla="*/ 318566 w 344561"/>
                <a:gd name="connsiteY4" fmla="*/ 322596 h 409089"/>
                <a:gd name="connsiteX5" fmla="*/ 101640 w 344561"/>
                <a:gd name="connsiteY5" fmla="*/ 385585 h 409089"/>
                <a:gd name="connsiteX6" fmla="*/ 26230 w 344561"/>
                <a:gd name="connsiteY6" fmla="*/ 99808 h 40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561" h="409089">
                  <a:moveTo>
                    <a:pt x="26230" y="99808"/>
                  </a:moveTo>
                  <a:cubicBezTo>
                    <a:pt x="48262" y="-18807"/>
                    <a:pt x="201292" y="-14899"/>
                    <a:pt x="267425" y="-7451"/>
                  </a:cubicBezTo>
                  <a:cubicBezTo>
                    <a:pt x="286038" y="-5353"/>
                    <a:pt x="297747" y="-3008"/>
                    <a:pt x="297747" y="-3008"/>
                  </a:cubicBezTo>
                  <a:cubicBezTo>
                    <a:pt x="318730" y="2629"/>
                    <a:pt x="330439" y="35666"/>
                    <a:pt x="335879" y="78948"/>
                  </a:cubicBezTo>
                  <a:cubicBezTo>
                    <a:pt x="346674" y="164649"/>
                    <a:pt x="333036" y="290422"/>
                    <a:pt x="318566" y="322596"/>
                  </a:cubicBezTo>
                  <a:cubicBezTo>
                    <a:pt x="296776" y="370980"/>
                    <a:pt x="255745" y="423354"/>
                    <a:pt x="101640" y="385585"/>
                  </a:cubicBezTo>
                  <a:cubicBezTo>
                    <a:pt x="-52493" y="347775"/>
                    <a:pt x="-2048" y="251748"/>
                    <a:pt x="26230" y="99808"/>
                  </a:cubicBezTo>
                </a:path>
              </a:pathLst>
            </a:custGeom>
            <a:solidFill>
              <a:srgbClr val="A87244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B376A00-1D62-4FD0-9179-596F597AD01A}"/>
                </a:ext>
              </a:extLst>
            </p:cNvPr>
            <p:cNvSpPr/>
            <p:nvPr/>
          </p:nvSpPr>
          <p:spPr>
            <a:xfrm flipV="1">
              <a:off x="17801596" y="4382186"/>
              <a:ext cx="125601" cy="286387"/>
            </a:xfrm>
            <a:custGeom>
              <a:avLst/>
              <a:gdLst>
                <a:gd name="connsiteX0" fmla="*/ 27450 w 125601"/>
                <a:gd name="connsiteY0" fmla="*/ 277955 h 286387"/>
                <a:gd name="connsiteX1" fmla="*/ 119906 w 125601"/>
                <a:gd name="connsiteY1" fmla="*/ 4602 h 286387"/>
                <a:gd name="connsiteX2" fmla="*/ 27450 w 125601"/>
                <a:gd name="connsiteY2" fmla="*/ -7289 h 286387"/>
                <a:gd name="connsiteX3" fmla="*/ 27450 w 125601"/>
                <a:gd name="connsiteY3" fmla="*/ 277955 h 28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01" h="286387">
                  <a:moveTo>
                    <a:pt x="27450" y="277955"/>
                  </a:moveTo>
                  <a:cubicBezTo>
                    <a:pt x="27450" y="277955"/>
                    <a:pt x="122675" y="67633"/>
                    <a:pt x="119906" y="4602"/>
                  </a:cubicBezTo>
                  <a:cubicBezTo>
                    <a:pt x="119906" y="4602"/>
                    <a:pt x="72748" y="6207"/>
                    <a:pt x="27450" y="-7289"/>
                  </a:cubicBezTo>
                  <a:cubicBezTo>
                    <a:pt x="-46994" y="-29464"/>
                    <a:pt x="27450" y="277955"/>
                    <a:pt x="27450" y="277955"/>
                  </a:cubicBezTo>
                </a:path>
              </a:pathLst>
            </a:custGeom>
            <a:solidFill>
              <a:srgbClr val="442965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2C5DEAD-C76E-43ED-BC88-E43F97C38655}"/>
                </a:ext>
              </a:extLst>
            </p:cNvPr>
            <p:cNvSpPr/>
            <p:nvPr/>
          </p:nvSpPr>
          <p:spPr>
            <a:xfrm flipV="1">
              <a:off x="17227555" y="3450741"/>
              <a:ext cx="439332" cy="429750"/>
            </a:xfrm>
            <a:custGeom>
              <a:avLst/>
              <a:gdLst>
                <a:gd name="connsiteX0" fmla="*/ 433038 w 439332"/>
                <a:gd name="connsiteY0" fmla="*/ 367506 h 429750"/>
                <a:gd name="connsiteX1" fmla="*/ 285200 w 439332"/>
                <a:gd name="connsiteY1" fmla="*/ 407497 h 429750"/>
                <a:gd name="connsiteX2" fmla="*/ 111742 w 439332"/>
                <a:gd name="connsiteY2" fmla="*/ 390629 h 429750"/>
                <a:gd name="connsiteX3" fmla="*/ 118226 w 439332"/>
                <a:gd name="connsiteY3" fmla="*/ 406633 h 429750"/>
                <a:gd name="connsiteX4" fmla="*/ 104530 w 439332"/>
                <a:gd name="connsiteY4" fmla="*/ 386309 h 429750"/>
                <a:gd name="connsiteX5" fmla="*/ 103065 w 439332"/>
                <a:gd name="connsiteY5" fmla="*/ 384581 h 429750"/>
                <a:gd name="connsiteX6" fmla="*/ 80832 w 439332"/>
                <a:gd name="connsiteY6" fmla="*/ 383141 h 429750"/>
                <a:gd name="connsiteX7" fmla="*/ 89097 w 439332"/>
                <a:gd name="connsiteY7" fmla="*/ 380096 h 429750"/>
                <a:gd name="connsiteX8" fmla="*/ 90072 w 439332"/>
                <a:gd name="connsiteY8" fmla="*/ 379026 h 429750"/>
                <a:gd name="connsiteX9" fmla="*/ 12016 w 439332"/>
                <a:gd name="connsiteY9" fmla="*/ 132952 h 429750"/>
                <a:gd name="connsiteX10" fmla="*/ 109327 w 439332"/>
                <a:gd name="connsiteY10" fmla="*/ -10801 h 429750"/>
                <a:gd name="connsiteX11" fmla="*/ 108278 w 439332"/>
                <a:gd name="connsiteY11" fmla="*/ 50954 h 429750"/>
                <a:gd name="connsiteX12" fmla="*/ 177801 w 439332"/>
                <a:gd name="connsiteY12" fmla="*/ 107978 h 429750"/>
                <a:gd name="connsiteX13" fmla="*/ 222367 w 439332"/>
                <a:gd name="connsiteY13" fmla="*/ 206021 h 429750"/>
                <a:gd name="connsiteX14" fmla="*/ 395286 w 439332"/>
                <a:gd name="connsiteY14" fmla="*/ 241692 h 429750"/>
                <a:gd name="connsiteX15" fmla="*/ 433038 w 439332"/>
                <a:gd name="connsiteY15" fmla="*/ 367506 h 42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9332" h="429750">
                  <a:moveTo>
                    <a:pt x="433038" y="367506"/>
                  </a:moveTo>
                  <a:cubicBezTo>
                    <a:pt x="433038" y="367506"/>
                    <a:pt x="365210" y="372691"/>
                    <a:pt x="285200" y="407497"/>
                  </a:cubicBezTo>
                  <a:cubicBezTo>
                    <a:pt x="220264" y="435721"/>
                    <a:pt x="138337" y="404617"/>
                    <a:pt x="111742" y="390629"/>
                  </a:cubicBezTo>
                  <a:cubicBezTo>
                    <a:pt x="112458" y="394908"/>
                    <a:pt x="114165" y="400750"/>
                    <a:pt x="118226" y="406633"/>
                  </a:cubicBezTo>
                  <a:cubicBezTo>
                    <a:pt x="118226" y="406633"/>
                    <a:pt x="106287" y="398158"/>
                    <a:pt x="104530" y="386309"/>
                  </a:cubicBezTo>
                  <a:cubicBezTo>
                    <a:pt x="103300" y="385403"/>
                    <a:pt x="102748" y="384786"/>
                    <a:pt x="103065" y="384581"/>
                  </a:cubicBezTo>
                  <a:cubicBezTo>
                    <a:pt x="103065" y="384581"/>
                    <a:pt x="89529" y="387049"/>
                    <a:pt x="80832" y="383141"/>
                  </a:cubicBezTo>
                  <a:cubicBezTo>
                    <a:pt x="80832" y="383141"/>
                    <a:pt x="86921" y="384005"/>
                    <a:pt x="89097" y="380096"/>
                  </a:cubicBezTo>
                  <a:cubicBezTo>
                    <a:pt x="89323" y="379685"/>
                    <a:pt x="89669" y="379355"/>
                    <a:pt x="90072" y="379026"/>
                  </a:cubicBezTo>
                  <a:cubicBezTo>
                    <a:pt x="-11229" y="330066"/>
                    <a:pt x="-20581" y="169980"/>
                    <a:pt x="12016" y="132952"/>
                  </a:cubicBezTo>
                  <a:cubicBezTo>
                    <a:pt x="51233" y="88394"/>
                    <a:pt x="109327" y="-10801"/>
                    <a:pt x="109327" y="-10801"/>
                  </a:cubicBezTo>
                  <a:cubicBezTo>
                    <a:pt x="109327" y="-10801"/>
                    <a:pt x="115408" y="11745"/>
                    <a:pt x="108278" y="50954"/>
                  </a:cubicBezTo>
                  <a:cubicBezTo>
                    <a:pt x="101148" y="90163"/>
                    <a:pt x="135017" y="90163"/>
                    <a:pt x="177801" y="107978"/>
                  </a:cubicBezTo>
                  <a:cubicBezTo>
                    <a:pt x="220585" y="125834"/>
                    <a:pt x="184935" y="175740"/>
                    <a:pt x="222367" y="206021"/>
                  </a:cubicBezTo>
                  <a:cubicBezTo>
                    <a:pt x="259803" y="236343"/>
                    <a:pt x="397071" y="218529"/>
                    <a:pt x="395286" y="241692"/>
                  </a:cubicBezTo>
                  <a:cubicBezTo>
                    <a:pt x="446237" y="260247"/>
                    <a:pt x="433038" y="362281"/>
                    <a:pt x="433038" y="367506"/>
                  </a:cubicBezTo>
                </a:path>
              </a:pathLst>
            </a:custGeom>
            <a:solidFill>
              <a:srgbClr val="271509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F95627F9-A732-49C9-ACBF-C58C55B21C09}"/>
                </a:ext>
              </a:extLst>
            </p:cNvPr>
            <p:cNvSpPr/>
            <p:nvPr/>
          </p:nvSpPr>
          <p:spPr>
            <a:xfrm flipV="1">
              <a:off x="17294687" y="4767077"/>
              <a:ext cx="573764" cy="270843"/>
            </a:xfrm>
            <a:custGeom>
              <a:avLst/>
              <a:gdLst>
                <a:gd name="connsiteX0" fmla="*/ -5040 w 573764"/>
                <a:gd name="connsiteY0" fmla="*/ 254397 h 270843"/>
                <a:gd name="connsiteX1" fmla="*/ 568724 w 573764"/>
                <a:gd name="connsiteY1" fmla="*/ -7394 h 270843"/>
                <a:gd name="connsiteX2" fmla="*/ 557624 w 573764"/>
                <a:gd name="connsiteY2" fmla="*/ 263449 h 270843"/>
                <a:gd name="connsiteX3" fmla="*/ -5040 w 573764"/>
                <a:gd name="connsiteY3" fmla="*/ 254397 h 270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3764" h="270843">
                  <a:moveTo>
                    <a:pt x="-5040" y="254397"/>
                  </a:moveTo>
                  <a:cubicBezTo>
                    <a:pt x="35164" y="92953"/>
                    <a:pt x="469899" y="9557"/>
                    <a:pt x="568724" y="-7394"/>
                  </a:cubicBezTo>
                  <a:cubicBezTo>
                    <a:pt x="564553" y="62590"/>
                    <a:pt x="560525" y="151293"/>
                    <a:pt x="557624" y="263449"/>
                  </a:cubicBezTo>
                  <a:lnTo>
                    <a:pt x="-5040" y="254397"/>
                  </a:lnTo>
                </a:path>
              </a:pathLst>
            </a:custGeom>
            <a:solidFill>
              <a:srgbClr val="442965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320AC92C-D970-4E4D-ADAA-40AF056F7187}"/>
                </a:ext>
              </a:extLst>
            </p:cNvPr>
            <p:cNvSpPr/>
            <p:nvPr/>
          </p:nvSpPr>
          <p:spPr>
            <a:xfrm flipV="1">
              <a:off x="17217573" y="4658514"/>
              <a:ext cx="199451" cy="170112"/>
            </a:xfrm>
            <a:custGeom>
              <a:avLst/>
              <a:gdLst>
                <a:gd name="connsiteX0" fmla="*/ 168061 w 199451"/>
                <a:gd name="connsiteY0" fmla="*/ -7832 h 170112"/>
                <a:gd name="connsiteX1" fmla="*/ 54848 w 199451"/>
                <a:gd name="connsiteY1" fmla="*/ 14262 h 170112"/>
                <a:gd name="connsiteX2" fmla="*/ 12130 w 199451"/>
                <a:gd name="connsiteY2" fmla="*/ 157850 h 170112"/>
                <a:gd name="connsiteX3" fmla="*/ 194968 w 199451"/>
                <a:gd name="connsiteY3" fmla="*/ 75030 h 170112"/>
                <a:gd name="connsiteX4" fmla="*/ 168061 w 199451"/>
                <a:gd name="connsiteY4" fmla="*/ -7832 h 170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451" h="170112">
                  <a:moveTo>
                    <a:pt x="168061" y="-7832"/>
                  </a:moveTo>
                  <a:cubicBezTo>
                    <a:pt x="163918" y="-7832"/>
                    <a:pt x="71417" y="5992"/>
                    <a:pt x="54848" y="14262"/>
                  </a:cubicBezTo>
                  <a:cubicBezTo>
                    <a:pt x="38280" y="22573"/>
                    <a:pt x="-37496" y="130243"/>
                    <a:pt x="12130" y="157850"/>
                  </a:cubicBezTo>
                  <a:cubicBezTo>
                    <a:pt x="61752" y="185457"/>
                    <a:pt x="194968" y="75030"/>
                    <a:pt x="194968" y="75030"/>
                  </a:cubicBezTo>
                  <a:lnTo>
                    <a:pt x="168061" y="-7832"/>
                  </a:lnTo>
                </a:path>
              </a:pathLst>
            </a:custGeom>
            <a:solidFill>
              <a:srgbClr val="A87244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BA5E1BE-13DB-4D11-912C-A847E040786D}"/>
                </a:ext>
              </a:extLst>
            </p:cNvPr>
            <p:cNvSpPr/>
            <p:nvPr/>
          </p:nvSpPr>
          <p:spPr>
            <a:xfrm flipV="1">
              <a:off x="17354768" y="4667328"/>
              <a:ext cx="601319" cy="196864"/>
            </a:xfrm>
            <a:custGeom>
              <a:avLst/>
              <a:gdLst>
                <a:gd name="connsiteX0" fmla="*/ 592774 w 601319"/>
                <a:gd name="connsiteY0" fmla="*/ -4173 h 196864"/>
                <a:gd name="connsiteX1" fmla="*/ -5080 w 601319"/>
                <a:gd name="connsiteY1" fmla="*/ 27795 h 196864"/>
                <a:gd name="connsiteX2" fmla="*/ 64324 w 601319"/>
                <a:gd name="connsiteY2" fmla="*/ 127978 h 196864"/>
                <a:gd name="connsiteX3" fmla="*/ 528410 w 601319"/>
                <a:gd name="connsiteY3" fmla="*/ 185208 h 196864"/>
                <a:gd name="connsiteX4" fmla="*/ 592774 w 601319"/>
                <a:gd name="connsiteY4" fmla="*/ -4173 h 196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319" h="196864">
                  <a:moveTo>
                    <a:pt x="592774" y="-4173"/>
                  </a:moveTo>
                  <a:cubicBezTo>
                    <a:pt x="592774" y="-4173"/>
                    <a:pt x="235013" y="-23592"/>
                    <a:pt x="-5080" y="27795"/>
                  </a:cubicBezTo>
                  <a:cubicBezTo>
                    <a:pt x="-5080" y="27795"/>
                    <a:pt x="-11132" y="97162"/>
                    <a:pt x="64324" y="127978"/>
                  </a:cubicBezTo>
                  <a:cubicBezTo>
                    <a:pt x="64324" y="127978"/>
                    <a:pt x="438517" y="207301"/>
                    <a:pt x="528410" y="185208"/>
                  </a:cubicBezTo>
                  <a:cubicBezTo>
                    <a:pt x="618303" y="163114"/>
                    <a:pt x="592774" y="-4173"/>
                    <a:pt x="592774" y="-4173"/>
                  </a:cubicBezTo>
                </a:path>
              </a:pathLst>
            </a:custGeom>
            <a:solidFill>
              <a:srgbClr val="4F2F74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51F16DB-EBC8-4F98-932B-8A7EABF465AD}"/>
                </a:ext>
              </a:extLst>
            </p:cNvPr>
            <p:cNvSpPr/>
            <p:nvPr/>
          </p:nvSpPr>
          <p:spPr>
            <a:xfrm flipV="1">
              <a:off x="16984584" y="4051563"/>
              <a:ext cx="452108" cy="708025"/>
            </a:xfrm>
            <a:custGeom>
              <a:avLst/>
              <a:gdLst>
                <a:gd name="connsiteX0" fmla="*/ 142298 w 452108"/>
                <a:gd name="connsiteY0" fmla="*/ 170990 h 708025"/>
                <a:gd name="connsiteX1" fmla="*/ 420604 w 452108"/>
                <a:gd name="connsiteY1" fmla="*/ -8763 h 708025"/>
                <a:gd name="connsiteX2" fmla="*/ 420629 w 452108"/>
                <a:gd name="connsiteY2" fmla="*/ -8722 h 708025"/>
                <a:gd name="connsiteX3" fmla="*/ 447112 w 452108"/>
                <a:gd name="connsiteY3" fmla="*/ 110757 h 708025"/>
                <a:gd name="connsiteX4" fmla="*/ 408150 w 452108"/>
                <a:gd name="connsiteY4" fmla="*/ 220443 h 708025"/>
                <a:gd name="connsiteX5" fmla="*/ 387110 w 452108"/>
                <a:gd name="connsiteY5" fmla="*/ 262862 h 708025"/>
                <a:gd name="connsiteX6" fmla="*/ 337380 w 452108"/>
                <a:gd name="connsiteY6" fmla="*/ 699263 h 708025"/>
                <a:gd name="connsiteX7" fmla="*/ 11937 w 452108"/>
                <a:gd name="connsiteY7" fmla="*/ 562834 h 708025"/>
                <a:gd name="connsiteX8" fmla="*/ 142298 w 452108"/>
                <a:gd name="connsiteY8" fmla="*/ 170990 h 708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108" h="708025">
                  <a:moveTo>
                    <a:pt x="142298" y="170990"/>
                  </a:moveTo>
                  <a:cubicBezTo>
                    <a:pt x="216544" y="81463"/>
                    <a:pt x="313604" y="8353"/>
                    <a:pt x="420604" y="-8763"/>
                  </a:cubicBezTo>
                  <a:lnTo>
                    <a:pt x="420629" y="-8722"/>
                  </a:lnTo>
                  <a:cubicBezTo>
                    <a:pt x="421513" y="-7364"/>
                    <a:pt x="453020" y="40444"/>
                    <a:pt x="447112" y="110757"/>
                  </a:cubicBezTo>
                  <a:cubicBezTo>
                    <a:pt x="444376" y="143301"/>
                    <a:pt x="433638" y="180658"/>
                    <a:pt x="408150" y="220443"/>
                  </a:cubicBezTo>
                  <a:cubicBezTo>
                    <a:pt x="400308" y="232663"/>
                    <a:pt x="393322" y="246981"/>
                    <a:pt x="387110" y="262862"/>
                  </a:cubicBezTo>
                  <a:cubicBezTo>
                    <a:pt x="328679" y="411922"/>
                    <a:pt x="337380" y="699263"/>
                    <a:pt x="337380" y="699263"/>
                  </a:cubicBezTo>
                  <a:cubicBezTo>
                    <a:pt x="337380" y="699263"/>
                    <a:pt x="89253" y="673302"/>
                    <a:pt x="11937" y="562834"/>
                  </a:cubicBezTo>
                  <a:cubicBezTo>
                    <a:pt x="-35418" y="495195"/>
                    <a:pt x="24971" y="312521"/>
                    <a:pt x="142298" y="170990"/>
                  </a:cubicBezTo>
                </a:path>
              </a:pathLst>
            </a:custGeom>
            <a:solidFill>
              <a:srgbClr val="4F2F74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6CC08D5-DDDC-432C-82F8-B50D5B44B9C4}"/>
                </a:ext>
              </a:extLst>
            </p:cNvPr>
            <p:cNvSpPr/>
            <p:nvPr/>
          </p:nvSpPr>
          <p:spPr>
            <a:xfrm flipV="1">
              <a:off x="17566764" y="3858727"/>
              <a:ext cx="68609" cy="86399"/>
            </a:xfrm>
            <a:custGeom>
              <a:avLst/>
              <a:gdLst>
                <a:gd name="connsiteX0" fmla="*/ -4925 w 68609"/>
                <a:gd name="connsiteY0" fmla="*/ -10150 h 86399"/>
                <a:gd name="connsiteX1" fmla="*/ 25397 w 68609"/>
                <a:gd name="connsiteY1" fmla="*/ -5707 h 86399"/>
                <a:gd name="connsiteX2" fmla="*/ 63528 w 68609"/>
                <a:gd name="connsiteY2" fmla="*/ 76249 h 86399"/>
                <a:gd name="connsiteX3" fmla="*/ -1362 w 68609"/>
                <a:gd name="connsiteY3" fmla="*/ 23216 h 86399"/>
                <a:gd name="connsiteX4" fmla="*/ -4925 w 68609"/>
                <a:gd name="connsiteY4" fmla="*/ -10150 h 8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609" h="86399">
                  <a:moveTo>
                    <a:pt x="-4925" y="-10150"/>
                  </a:moveTo>
                  <a:cubicBezTo>
                    <a:pt x="13688" y="-8052"/>
                    <a:pt x="25397" y="-5707"/>
                    <a:pt x="25397" y="-5707"/>
                  </a:cubicBezTo>
                  <a:cubicBezTo>
                    <a:pt x="46380" y="-70"/>
                    <a:pt x="58089" y="32967"/>
                    <a:pt x="63528" y="76249"/>
                  </a:cubicBezTo>
                  <a:cubicBezTo>
                    <a:pt x="24179" y="66581"/>
                    <a:pt x="6146" y="36176"/>
                    <a:pt x="-1362" y="23216"/>
                  </a:cubicBezTo>
                  <a:cubicBezTo>
                    <a:pt x="-4756" y="17374"/>
                    <a:pt x="-5448" y="4332"/>
                    <a:pt x="-4925" y="-10150"/>
                  </a:cubicBezTo>
                </a:path>
              </a:pathLst>
            </a:custGeom>
            <a:solidFill>
              <a:srgbClr val="9B693F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C55C007E-7694-4C70-A152-3A447C336C7C}"/>
                </a:ext>
              </a:extLst>
            </p:cNvPr>
            <p:cNvSpPr/>
            <p:nvPr/>
          </p:nvSpPr>
          <p:spPr>
            <a:xfrm flipV="1">
              <a:off x="17579195" y="3864076"/>
              <a:ext cx="132122" cy="148113"/>
            </a:xfrm>
            <a:custGeom>
              <a:avLst/>
              <a:gdLst>
                <a:gd name="connsiteX0" fmla="*/ 82520 w 132122"/>
                <a:gd name="connsiteY0" fmla="*/ -10051 h 148113"/>
                <a:gd name="connsiteX1" fmla="*/ 101573 w 132122"/>
                <a:gd name="connsiteY1" fmla="*/ 137487 h 148113"/>
                <a:gd name="connsiteX2" fmla="*/ -1465 w 132122"/>
                <a:gd name="connsiteY2" fmla="*/ 81986 h 148113"/>
                <a:gd name="connsiteX3" fmla="*/ 1053 w 132122"/>
                <a:gd name="connsiteY3" fmla="*/ -9310 h 148113"/>
                <a:gd name="connsiteX4" fmla="*/ 82520 w 132122"/>
                <a:gd name="connsiteY4" fmla="*/ -10051 h 14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122" h="148113">
                  <a:moveTo>
                    <a:pt x="82520" y="-10051"/>
                  </a:moveTo>
                  <a:cubicBezTo>
                    <a:pt x="82520" y="-10051"/>
                    <a:pt x="168216" y="131357"/>
                    <a:pt x="101573" y="137487"/>
                  </a:cubicBezTo>
                  <a:cubicBezTo>
                    <a:pt x="34934" y="143658"/>
                    <a:pt x="8158" y="98566"/>
                    <a:pt x="-1465" y="81986"/>
                  </a:cubicBezTo>
                  <a:cubicBezTo>
                    <a:pt x="-11088" y="65405"/>
                    <a:pt x="1053" y="-9310"/>
                    <a:pt x="1053" y="-9310"/>
                  </a:cubicBezTo>
                  <a:lnTo>
                    <a:pt x="82520" y="-10051"/>
                  </a:lnTo>
                </a:path>
              </a:pathLst>
            </a:custGeom>
            <a:solidFill>
              <a:srgbClr val="A87244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B29F3526-F63B-46B0-BC8B-888956FBB302}"/>
                </a:ext>
              </a:extLst>
            </p:cNvPr>
            <p:cNvSpPr/>
            <p:nvPr/>
          </p:nvSpPr>
          <p:spPr>
            <a:xfrm flipV="1">
              <a:off x="17339897" y="3987025"/>
              <a:ext cx="346061" cy="772564"/>
            </a:xfrm>
            <a:custGeom>
              <a:avLst/>
              <a:gdLst>
                <a:gd name="connsiteX0" fmla="*/ -4515 w 346061"/>
                <a:gd name="connsiteY0" fmla="*/ 115399 h 772564"/>
                <a:gd name="connsiteX1" fmla="*/ 10090 w 346061"/>
                <a:gd name="connsiteY1" fmla="*/ 66316 h 772564"/>
                <a:gd name="connsiteX2" fmla="*/ 64654 w 346061"/>
                <a:gd name="connsiteY2" fmla="*/ -8852 h 772564"/>
                <a:gd name="connsiteX3" fmla="*/ 64678 w 346061"/>
                <a:gd name="connsiteY3" fmla="*/ -8811 h 772564"/>
                <a:gd name="connsiteX4" fmla="*/ 339816 w 346061"/>
                <a:gd name="connsiteY4" fmla="*/ 626146 h 772564"/>
                <a:gd name="connsiteX5" fmla="*/ 339816 w 346061"/>
                <a:gd name="connsiteY5" fmla="*/ 753400 h 772564"/>
                <a:gd name="connsiteX6" fmla="*/ 211196 w 346061"/>
                <a:gd name="connsiteY6" fmla="*/ 728879 h 772564"/>
                <a:gd name="connsiteX7" fmla="*/ 31159 w 346061"/>
                <a:gd name="connsiteY7" fmla="*/ 262773 h 772564"/>
                <a:gd name="connsiteX8" fmla="*/ -4515 w 346061"/>
                <a:gd name="connsiteY8" fmla="*/ 115399 h 772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6061" h="772564">
                  <a:moveTo>
                    <a:pt x="-4515" y="115399"/>
                  </a:moveTo>
                  <a:cubicBezTo>
                    <a:pt x="-1895" y="97502"/>
                    <a:pt x="3466" y="81004"/>
                    <a:pt x="10090" y="66316"/>
                  </a:cubicBezTo>
                  <a:cubicBezTo>
                    <a:pt x="31020" y="19866"/>
                    <a:pt x="64654" y="-8852"/>
                    <a:pt x="64654" y="-8852"/>
                  </a:cubicBezTo>
                  <a:lnTo>
                    <a:pt x="64678" y="-8811"/>
                  </a:lnTo>
                  <a:cubicBezTo>
                    <a:pt x="287240" y="91660"/>
                    <a:pt x="332275" y="436601"/>
                    <a:pt x="339816" y="626146"/>
                  </a:cubicBezTo>
                  <a:cubicBezTo>
                    <a:pt x="342853" y="702342"/>
                    <a:pt x="339816" y="753400"/>
                    <a:pt x="339816" y="753400"/>
                  </a:cubicBezTo>
                  <a:cubicBezTo>
                    <a:pt x="239416" y="786643"/>
                    <a:pt x="211196" y="728879"/>
                    <a:pt x="211196" y="728879"/>
                  </a:cubicBezTo>
                  <a:cubicBezTo>
                    <a:pt x="211196" y="728879"/>
                    <a:pt x="92651" y="447010"/>
                    <a:pt x="31159" y="262773"/>
                  </a:cubicBezTo>
                  <a:cubicBezTo>
                    <a:pt x="7634" y="192254"/>
                    <a:pt x="-7527" y="136053"/>
                    <a:pt x="-4515" y="115399"/>
                  </a:cubicBezTo>
                </a:path>
              </a:pathLst>
            </a:custGeom>
            <a:solidFill>
              <a:srgbClr val="4F2F74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D348941-9368-4948-B4A7-B5C6DDE67C10}"/>
                </a:ext>
              </a:extLst>
            </p:cNvPr>
            <p:cNvSpPr/>
            <p:nvPr/>
          </p:nvSpPr>
          <p:spPr>
            <a:xfrm flipV="1">
              <a:off x="17131141" y="4124591"/>
              <a:ext cx="553468" cy="634997"/>
            </a:xfrm>
            <a:custGeom>
              <a:avLst/>
              <a:gdLst>
                <a:gd name="connsiteX0" fmla="*/ -4674 w 553468"/>
                <a:gd name="connsiteY0" fmla="*/ 171090 h 634997"/>
                <a:gd name="connsiteX1" fmla="*/ 273632 w 553468"/>
                <a:gd name="connsiteY1" fmla="*/ -8662 h 634997"/>
                <a:gd name="connsiteX2" fmla="*/ 273656 w 553468"/>
                <a:gd name="connsiteY2" fmla="*/ -8621 h 634997"/>
                <a:gd name="connsiteX3" fmla="*/ 548795 w 553468"/>
                <a:gd name="connsiteY3" fmla="*/ 626335 h 634997"/>
                <a:gd name="connsiteX4" fmla="*/ 300140 w 553468"/>
                <a:gd name="connsiteY4" fmla="*/ 110857 h 634997"/>
                <a:gd name="connsiteX5" fmla="*/ 219068 w 553468"/>
                <a:gd name="connsiteY5" fmla="*/ 66505 h 634997"/>
                <a:gd name="connsiteX6" fmla="*/ 403 w 553468"/>
                <a:gd name="connsiteY6" fmla="*/ 165701 h 634997"/>
                <a:gd name="connsiteX7" fmla="*/ -4674 w 553468"/>
                <a:gd name="connsiteY7" fmla="*/ 171090 h 634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3468" h="634997">
                  <a:moveTo>
                    <a:pt x="-4674" y="171090"/>
                  </a:moveTo>
                  <a:cubicBezTo>
                    <a:pt x="69572" y="81564"/>
                    <a:pt x="166632" y="8453"/>
                    <a:pt x="273632" y="-8662"/>
                  </a:cubicBezTo>
                  <a:lnTo>
                    <a:pt x="273656" y="-8621"/>
                  </a:lnTo>
                  <a:cubicBezTo>
                    <a:pt x="496218" y="91850"/>
                    <a:pt x="541253" y="436790"/>
                    <a:pt x="548795" y="626335"/>
                  </a:cubicBezTo>
                  <a:cubicBezTo>
                    <a:pt x="548795" y="626335"/>
                    <a:pt x="443477" y="244365"/>
                    <a:pt x="300140" y="110857"/>
                  </a:cubicBezTo>
                  <a:cubicBezTo>
                    <a:pt x="274241" y="86707"/>
                    <a:pt x="247070" y="70661"/>
                    <a:pt x="219068" y="66505"/>
                  </a:cubicBezTo>
                  <a:cubicBezTo>
                    <a:pt x="219068" y="66505"/>
                    <a:pt x="38316" y="117605"/>
                    <a:pt x="403" y="165701"/>
                  </a:cubicBezTo>
                  <a:cubicBezTo>
                    <a:pt x="-2300" y="169157"/>
                    <a:pt x="-3958" y="170844"/>
                    <a:pt x="-4674" y="171090"/>
                  </a:cubicBezTo>
                </a:path>
              </a:pathLst>
            </a:custGeom>
            <a:solidFill>
              <a:srgbClr val="442965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16CFC078-3CE3-4848-94EB-75BCE74B1C0D}"/>
              </a:ext>
            </a:extLst>
          </p:cNvPr>
          <p:cNvGrpSpPr/>
          <p:nvPr/>
        </p:nvGrpSpPr>
        <p:grpSpPr>
          <a:xfrm>
            <a:off x="11952808" y="3197362"/>
            <a:ext cx="1367296" cy="3058047"/>
            <a:chOff x="11952808" y="3197362"/>
            <a:chExt cx="1367296" cy="3058047"/>
          </a:xfrm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5F22061C-4B69-6A44-B729-18135C245DB3}"/>
                </a:ext>
              </a:extLst>
            </p:cNvPr>
            <p:cNvSpPr/>
            <p:nvPr/>
          </p:nvSpPr>
          <p:spPr>
            <a:xfrm>
              <a:off x="12592507" y="3217970"/>
              <a:ext cx="668523" cy="1164830"/>
            </a:xfrm>
            <a:custGeom>
              <a:avLst/>
              <a:gdLst>
                <a:gd name="connsiteX0" fmla="*/ 924955 w 1032803"/>
                <a:gd name="connsiteY0" fmla="*/ 1174889 h 1799546"/>
                <a:gd name="connsiteX1" fmla="*/ 880086 w 1032803"/>
                <a:gd name="connsiteY1" fmla="*/ 983512 h 1799546"/>
                <a:gd name="connsiteX2" fmla="*/ 899315 w 1032803"/>
                <a:gd name="connsiteY2" fmla="*/ 846585 h 1799546"/>
                <a:gd name="connsiteX3" fmla="*/ 773523 w 1032803"/>
                <a:gd name="connsiteY3" fmla="*/ 660813 h 1799546"/>
                <a:gd name="connsiteX4" fmla="*/ 711027 w 1032803"/>
                <a:gd name="connsiteY4" fmla="*/ 470237 h 1799546"/>
                <a:gd name="connsiteX5" fmla="*/ 716636 w 1032803"/>
                <a:gd name="connsiteY5" fmla="*/ 265248 h 1799546"/>
                <a:gd name="connsiteX6" fmla="*/ 359288 w 1032803"/>
                <a:gd name="connsiteY6" fmla="*/ 203 h 1799546"/>
                <a:gd name="connsiteX7" fmla="*/ 15562 w 1032803"/>
                <a:gd name="connsiteY7" fmla="*/ 410182 h 1799546"/>
                <a:gd name="connsiteX8" fmla="*/ 44406 w 1032803"/>
                <a:gd name="connsiteY8" fmla="*/ 507872 h 1799546"/>
                <a:gd name="connsiteX9" fmla="*/ 35593 w 1032803"/>
                <a:gd name="connsiteY9" fmla="*/ 813755 h 1799546"/>
                <a:gd name="connsiteX10" fmla="*/ 2742 w 1032803"/>
                <a:gd name="connsiteY10" fmla="*/ 977907 h 1799546"/>
                <a:gd name="connsiteX11" fmla="*/ 30785 w 1032803"/>
                <a:gd name="connsiteY11" fmla="*/ 1060383 h 1799546"/>
                <a:gd name="connsiteX12" fmla="*/ 45207 w 1032803"/>
                <a:gd name="connsiteY12" fmla="*/ 1351052 h 1799546"/>
                <a:gd name="connsiteX13" fmla="*/ 23575 w 1032803"/>
                <a:gd name="connsiteY13" fmla="*/ 1503192 h 1799546"/>
                <a:gd name="connsiteX14" fmla="*/ 579626 w 1032803"/>
                <a:gd name="connsiteY14" fmla="*/ 1792260 h 1799546"/>
                <a:gd name="connsiteX15" fmla="*/ 1029915 w 1032803"/>
                <a:gd name="connsiteY15" fmla="*/ 1356657 h 1799546"/>
                <a:gd name="connsiteX16" fmla="*/ 924955 w 1032803"/>
                <a:gd name="connsiteY16" fmla="*/ 1174889 h 179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32803" h="1799546">
                  <a:moveTo>
                    <a:pt x="924955" y="1174889"/>
                  </a:moveTo>
                  <a:cubicBezTo>
                    <a:pt x="868869" y="1126844"/>
                    <a:pt x="851242" y="1050774"/>
                    <a:pt x="880086" y="983512"/>
                  </a:cubicBezTo>
                  <a:cubicBezTo>
                    <a:pt x="899315" y="940272"/>
                    <a:pt x="906526" y="893829"/>
                    <a:pt x="899315" y="846585"/>
                  </a:cubicBezTo>
                  <a:cubicBezTo>
                    <a:pt x="888098" y="771315"/>
                    <a:pt x="841627" y="706456"/>
                    <a:pt x="773523" y="660813"/>
                  </a:cubicBezTo>
                  <a:cubicBezTo>
                    <a:pt x="711828" y="619175"/>
                    <a:pt x="686990" y="540702"/>
                    <a:pt x="711027" y="470237"/>
                  </a:cubicBezTo>
                  <a:cubicBezTo>
                    <a:pt x="731859" y="406979"/>
                    <a:pt x="735865" y="336513"/>
                    <a:pt x="716636" y="265248"/>
                  </a:cubicBezTo>
                  <a:cubicBezTo>
                    <a:pt x="674170" y="105900"/>
                    <a:pt x="524341" y="-5403"/>
                    <a:pt x="359288" y="203"/>
                  </a:cubicBezTo>
                  <a:cubicBezTo>
                    <a:pt x="141354" y="7409"/>
                    <a:pt x="-14885" y="201188"/>
                    <a:pt x="15562" y="410182"/>
                  </a:cubicBezTo>
                  <a:cubicBezTo>
                    <a:pt x="20369" y="444613"/>
                    <a:pt x="30785" y="477444"/>
                    <a:pt x="44406" y="507872"/>
                  </a:cubicBezTo>
                  <a:cubicBezTo>
                    <a:pt x="89275" y="606363"/>
                    <a:pt x="89275" y="719267"/>
                    <a:pt x="35593" y="813755"/>
                  </a:cubicBezTo>
                  <a:cubicBezTo>
                    <a:pt x="6748" y="865002"/>
                    <a:pt x="-6071" y="921054"/>
                    <a:pt x="2742" y="977907"/>
                  </a:cubicBezTo>
                  <a:cubicBezTo>
                    <a:pt x="6748" y="1007534"/>
                    <a:pt x="16363" y="1034759"/>
                    <a:pt x="30785" y="1060383"/>
                  </a:cubicBezTo>
                  <a:cubicBezTo>
                    <a:pt x="80461" y="1150066"/>
                    <a:pt x="85269" y="1256564"/>
                    <a:pt x="45207" y="1351052"/>
                  </a:cubicBezTo>
                  <a:cubicBezTo>
                    <a:pt x="24376" y="1399897"/>
                    <a:pt x="16363" y="1451144"/>
                    <a:pt x="23575" y="1503192"/>
                  </a:cubicBezTo>
                  <a:cubicBezTo>
                    <a:pt x="52418" y="1703377"/>
                    <a:pt x="301600" y="1832297"/>
                    <a:pt x="579626" y="1792260"/>
                  </a:cubicBezTo>
                  <a:cubicBezTo>
                    <a:pt x="857651" y="1751422"/>
                    <a:pt x="1059561" y="1556842"/>
                    <a:pt x="1029915" y="1356657"/>
                  </a:cubicBezTo>
                  <a:cubicBezTo>
                    <a:pt x="1019499" y="1285391"/>
                    <a:pt x="981842" y="1223734"/>
                    <a:pt x="924955" y="1174889"/>
                  </a:cubicBezTo>
                  <a:close/>
                </a:path>
              </a:pathLst>
            </a:custGeom>
            <a:solidFill>
              <a:srgbClr val="242E47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5" name="Graphic 5">
              <a:extLst>
                <a:ext uri="{FF2B5EF4-FFF2-40B4-BE49-F238E27FC236}">
                  <a16:creationId xmlns:a16="http://schemas.microsoft.com/office/drawing/2014/main" id="{6A1ABB5B-0F9F-5A47-A249-AB8C19024F16}"/>
                </a:ext>
              </a:extLst>
            </p:cNvPr>
            <p:cNvGrpSpPr/>
            <p:nvPr/>
          </p:nvGrpSpPr>
          <p:grpSpPr>
            <a:xfrm>
              <a:off x="12416771" y="3742671"/>
              <a:ext cx="377528" cy="504280"/>
              <a:chOff x="8481983" y="4646954"/>
              <a:chExt cx="583244" cy="779062"/>
            </a:xfrm>
          </p:grpSpPr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5AF0E711-DFD6-EC47-B447-81D6AC907C19}"/>
                  </a:ext>
                </a:extLst>
              </p:cNvPr>
              <p:cNvSpPr/>
              <p:nvPr/>
            </p:nvSpPr>
            <p:spPr>
              <a:xfrm>
                <a:off x="8481983" y="4662197"/>
                <a:ext cx="569001" cy="763818"/>
              </a:xfrm>
              <a:custGeom>
                <a:avLst/>
                <a:gdLst>
                  <a:gd name="connsiteX0" fmla="*/ 36273 w 569001"/>
                  <a:gd name="connsiteY0" fmla="*/ 746202 h 763818"/>
                  <a:gd name="connsiteX1" fmla="*/ 36273 w 569001"/>
                  <a:gd name="connsiteY1" fmla="*/ 746202 h 763818"/>
                  <a:gd name="connsiteX2" fmla="*/ 161264 w 569001"/>
                  <a:gd name="connsiteY2" fmla="*/ 727785 h 763818"/>
                  <a:gd name="connsiteX3" fmla="*/ 542648 w 569001"/>
                  <a:gd name="connsiteY3" fmla="*/ 212909 h 763818"/>
                  <a:gd name="connsiteX4" fmla="*/ 504189 w 569001"/>
                  <a:gd name="connsiteY4" fmla="*/ 19130 h 763818"/>
                  <a:gd name="connsiteX5" fmla="*/ 504189 w 569001"/>
                  <a:gd name="connsiteY5" fmla="*/ 19130 h 763818"/>
                  <a:gd name="connsiteX6" fmla="*/ 317504 w 569001"/>
                  <a:gd name="connsiteY6" fmla="*/ 69576 h 763818"/>
                  <a:gd name="connsiteX7" fmla="*/ 10634 w 569001"/>
                  <a:gd name="connsiteY7" fmla="*/ 631696 h 763818"/>
                  <a:gd name="connsiteX8" fmla="*/ 36273 w 569001"/>
                  <a:gd name="connsiteY8" fmla="*/ 746202 h 763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9001" h="763818">
                    <a:moveTo>
                      <a:pt x="36273" y="746202"/>
                    </a:moveTo>
                    <a:lnTo>
                      <a:pt x="36273" y="746202"/>
                    </a:lnTo>
                    <a:cubicBezTo>
                      <a:pt x="75533" y="775829"/>
                      <a:pt x="131619" y="767021"/>
                      <a:pt x="161264" y="727785"/>
                    </a:cubicBezTo>
                    <a:lnTo>
                      <a:pt x="542648" y="212909"/>
                    </a:lnTo>
                    <a:cubicBezTo>
                      <a:pt x="589921" y="149650"/>
                      <a:pt x="571493" y="59167"/>
                      <a:pt x="504189" y="19130"/>
                    </a:cubicBezTo>
                    <a:lnTo>
                      <a:pt x="504189" y="19130"/>
                    </a:lnTo>
                    <a:cubicBezTo>
                      <a:pt x="439290" y="-20107"/>
                      <a:pt x="354360" y="3115"/>
                      <a:pt x="317504" y="69576"/>
                    </a:cubicBezTo>
                    <a:lnTo>
                      <a:pt x="10634" y="631696"/>
                    </a:lnTo>
                    <a:cubicBezTo>
                      <a:pt x="-10198" y="670932"/>
                      <a:pt x="217" y="719778"/>
                      <a:pt x="36273" y="746202"/>
                    </a:cubicBezTo>
                    <a:close/>
                  </a:path>
                </a:pathLst>
              </a:custGeom>
              <a:solidFill>
                <a:srgbClr val="CCC4E0"/>
              </a:solidFill>
              <a:ln w="80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BAF7B1A7-512E-8741-BCF1-72FD0A9C93CC}"/>
                  </a:ext>
                </a:extLst>
              </p:cNvPr>
              <p:cNvSpPr/>
              <p:nvPr/>
            </p:nvSpPr>
            <p:spPr>
              <a:xfrm>
                <a:off x="8656067" y="4646954"/>
                <a:ext cx="409161" cy="474780"/>
              </a:xfrm>
              <a:custGeom>
                <a:avLst/>
                <a:gdLst>
                  <a:gd name="connsiteX0" fmla="*/ 199506 w 409161"/>
                  <a:gd name="connsiteY0" fmla="*/ 474780 h 474780"/>
                  <a:gd name="connsiteX1" fmla="*/ 380583 w 409161"/>
                  <a:gd name="connsiteY1" fmla="*/ 230554 h 474780"/>
                  <a:gd name="connsiteX2" fmla="*/ 338919 w 409161"/>
                  <a:gd name="connsiteY2" fmla="*/ 20760 h 474780"/>
                  <a:gd name="connsiteX3" fmla="*/ 338919 w 409161"/>
                  <a:gd name="connsiteY3" fmla="*/ 20760 h 474780"/>
                  <a:gd name="connsiteX4" fmla="*/ 137010 w 409161"/>
                  <a:gd name="connsiteY4" fmla="*/ 75211 h 474780"/>
                  <a:gd name="connsiteX5" fmla="*/ 0 w 409161"/>
                  <a:gd name="connsiteY5" fmla="*/ 326643 h 474780"/>
                  <a:gd name="connsiteX6" fmla="*/ 199506 w 409161"/>
                  <a:gd name="connsiteY6" fmla="*/ 474780 h 47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9161" h="474780">
                    <a:moveTo>
                      <a:pt x="199506" y="474780"/>
                    </a:moveTo>
                    <a:cubicBezTo>
                      <a:pt x="293249" y="347462"/>
                      <a:pt x="380583" y="230554"/>
                      <a:pt x="380583" y="230554"/>
                    </a:cubicBezTo>
                    <a:cubicBezTo>
                      <a:pt x="431861" y="161691"/>
                      <a:pt x="411831" y="64801"/>
                      <a:pt x="338919" y="20760"/>
                    </a:cubicBezTo>
                    <a:lnTo>
                      <a:pt x="338919" y="20760"/>
                    </a:lnTo>
                    <a:cubicBezTo>
                      <a:pt x="268411" y="-21679"/>
                      <a:pt x="176270" y="3144"/>
                      <a:pt x="137010" y="75211"/>
                    </a:cubicBezTo>
                    <a:cubicBezTo>
                      <a:pt x="137010" y="75211"/>
                      <a:pt x="72110" y="194521"/>
                      <a:pt x="0" y="326643"/>
                    </a:cubicBezTo>
                    <a:lnTo>
                      <a:pt x="199506" y="474780"/>
                    </a:lnTo>
                    <a:close/>
                  </a:path>
                </a:pathLst>
              </a:custGeom>
              <a:solidFill>
                <a:srgbClr val="CCC4E0"/>
              </a:solidFill>
              <a:ln w="80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700A38DE-6A28-464C-AF51-A7E3D2D48859}"/>
                </a:ext>
              </a:extLst>
            </p:cNvPr>
            <p:cNvSpPr/>
            <p:nvPr/>
          </p:nvSpPr>
          <p:spPr>
            <a:xfrm>
              <a:off x="11952808" y="3830990"/>
              <a:ext cx="574277" cy="419696"/>
            </a:xfrm>
            <a:custGeom>
              <a:avLst/>
              <a:gdLst>
                <a:gd name="connsiteX0" fmla="*/ 242669 w 887201"/>
                <a:gd name="connsiteY0" fmla="*/ 61279 h 648388"/>
                <a:gd name="connsiteX1" fmla="*/ 844390 w 887201"/>
                <a:gd name="connsiteY1" fmla="*/ 470458 h 648388"/>
                <a:gd name="connsiteX2" fmla="*/ 874036 w 887201"/>
                <a:gd name="connsiteY2" fmla="*/ 599377 h 648388"/>
                <a:gd name="connsiteX3" fmla="*/ 874036 w 887201"/>
                <a:gd name="connsiteY3" fmla="*/ 599377 h 648388"/>
                <a:gd name="connsiteX4" fmla="*/ 723405 w 887201"/>
                <a:gd name="connsiteY4" fmla="*/ 623399 h 648388"/>
                <a:gd name="connsiteX5" fmla="*/ 185782 w 887201"/>
                <a:gd name="connsiteY5" fmla="*/ 137350 h 648388"/>
                <a:gd name="connsiteX6" fmla="*/ 63194 w 887201"/>
                <a:gd name="connsiteY6" fmla="*/ 131745 h 648388"/>
                <a:gd name="connsiteX7" fmla="*/ 698 w 887201"/>
                <a:gd name="connsiteY7" fmla="*/ 56475 h 648388"/>
                <a:gd name="connsiteX8" fmla="*/ 698 w 887201"/>
                <a:gd name="connsiteY8" fmla="*/ 56475 h 648388"/>
                <a:gd name="connsiteX9" fmla="*/ 88833 w 887201"/>
                <a:gd name="connsiteY9" fmla="*/ 4427 h 648388"/>
                <a:gd name="connsiteX10" fmla="*/ 242669 w 887201"/>
                <a:gd name="connsiteY10" fmla="*/ 61279 h 64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7201" h="648388">
                  <a:moveTo>
                    <a:pt x="242669" y="61279"/>
                  </a:moveTo>
                  <a:lnTo>
                    <a:pt x="844390" y="470458"/>
                  </a:lnTo>
                  <a:cubicBezTo>
                    <a:pt x="886855" y="499284"/>
                    <a:pt x="899675" y="555336"/>
                    <a:pt x="874036" y="599377"/>
                  </a:cubicBezTo>
                  <a:lnTo>
                    <a:pt x="874036" y="599377"/>
                  </a:lnTo>
                  <a:cubicBezTo>
                    <a:pt x="842787" y="653027"/>
                    <a:pt x="769876" y="665038"/>
                    <a:pt x="723405" y="623399"/>
                  </a:cubicBezTo>
                  <a:lnTo>
                    <a:pt x="185782" y="137350"/>
                  </a:lnTo>
                  <a:lnTo>
                    <a:pt x="63194" y="131745"/>
                  </a:lnTo>
                  <a:cubicBezTo>
                    <a:pt x="23934" y="130143"/>
                    <a:pt x="-4910" y="94911"/>
                    <a:pt x="698" y="56475"/>
                  </a:cubicBezTo>
                  <a:lnTo>
                    <a:pt x="698" y="56475"/>
                  </a:lnTo>
                  <a:cubicBezTo>
                    <a:pt x="7108" y="14836"/>
                    <a:pt x="49573" y="-10787"/>
                    <a:pt x="88833" y="4427"/>
                  </a:cubicBezTo>
                  <a:lnTo>
                    <a:pt x="242669" y="61279"/>
                  </a:lnTo>
                  <a:close/>
                </a:path>
              </a:pathLst>
            </a:custGeom>
            <a:solidFill>
              <a:srgbClr val="F7B685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CBB1D88-0438-F344-96D1-0E623C91F0AB}"/>
                </a:ext>
              </a:extLst>
            </p:cNvPr>
            <p:cNvSpPr/>
            <p:nvPr/>
          </p:nvSpPr>
          <p:spPr>
            <a:xfrm>
              <a:off x="12562132" y="3740041"/>
              <a:ext cx="541717" cy="648926"/>
            </a:xfrm>
            <a:custGeom>
              <a:avLst/>
              <a:gdLst>
                <a:gd name="connsiteX0" fmla="*/ 536814 w 836900"/>
                <a:gd name="connsiteY0" fmla="*/ 975302 h 1002526"/>
                <a:gd name="connsiteX1" fmla="*/ 826859 w 836900"/>
                <a:gd name="connsiteY1" fmla="*/ 204189 h 1002526"/>
                <a:gd name="connsiteX2" fmla="*/ 685843 w 836900"/>
                <a:gd name="connsiteY2" fmla="*/ 0 h 1002526"/>
                <a:gd name="connsiteX3" fmla="*/ 254783 w 836900"/>
                <a:gd name="connsiteY3" fmla="*/ 6406 h 1002526"/>
                <a:gd name="connsiteX4" fmla="*/ 73705 w 836900"/>
                <a:gd name="connsiteY4" fmla="*/ 193779 h 1002526"/>
                <a:gd name="connsiteX5" fmla="*/ 75308 w 836900"/>
                <a:gd name="connsiteY5" fmla="*/ 265846 h 1002526"/>
                <a:gd name="connsiteX6" fmla="*/ 19222 w 836900"/>
                <a:gd name="connsiteY6" fmla="*/ 362735 h 1002526"/>
                <a:gd name="connsiteX7" fmla="*/ 63290 w 836900"/>
                <a:gd name="connsiteY7" fmla="*/ 554112 h 1002526"/>
                <a:gd name="connsiteX8" fmla="*/ 63290 w 836900"/>
                <a:gd name="connsiteY8" fmla="*/ 554112 h 1002526"/>
                <a:gd name="connsiteX9" fmla="*/ 92134 w 836900"/>
                <a:gd name="connsiteY9" fmla="*/ 1002527 h 1002526"/>
                <a:gd name="connsiteX10" fmla="*/ 536814 w 836900"/>
                <a:gd name="connsiteY10" fmla="*/ 975302 h 1002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6900" h="1002526">
                  <a:moveTo>
                    <a:pt x="536814" y="975302"/>
                  </a:moveTo>
                  <a:lnTo>
                    <a:pt x="826859" y="204189"/>
                  </a:lnTo>
                  <a:cubicBezTo>
                    <a:pt x="864516" y="105698"/>
                    <a:pt x="791605" y="0"/>
                    <a:pt x="685843" y="0"/>
                  </a:cubicBezTo>
                  <a:lnTo>
                    <a:pt x="254783" y="6406"/>
                  </a:lnTo>
                  <a:cubicBezTo>
                    <a:pt x="153027" y="8007"/>
                    <a:pt x="72103" y="92085"/>
                    <a:pt x="73705" y="193779"/>
                  </a:cubicBezTo>
                  <a:lnTo>
                    <a:pt x="75308" y="265846"/>
                  </a:lnTo>
                  <a:lnTo>
                    <a:pt x="19222" y="362735"/>
                  </a:lnTo>
                  <a:cubicBezTo>
                    <a:pt x="-18436" y="428396"/>
                    <a:pt x="794" y="511673"/>
                    <a:pt x="63290" y="554112"/>
                  </a:cubicBezTo>
                  <a:lnTo>
                    <a:pt x="63290" y="554112"/>
                  </a:lnTo>
                  <a:lnTo>
                    <a:pt x="92134" y="1002527"/>
                  </a:lnTo>
                  <a:lnTo>
                    <a:pt x="536814" y="975302"/>
                  </a:lnTo>
                  <a:close/>
                </a:path>
              </a:pathLst>
            </a:custGeom>
            <a:solidFill>
              <a:srgbClr val="CCC4E0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0" name="Graphic 5">
              <a:extLst>
                <a:ext uri="{FF2B5EF4-FFF2-40B4-BE49-F238E27FC236}">
                  <a16:creationId xmlns:a16="http://schemas.microsoft.com/office/drawing/2014/main" id="{6A1ABB5B-0F9F-5A47-A249-AB8C19024F16}"/>
                </a:ext>
              </a:extLst>
            </p:cNvPr>
            <p:cNvGrpSpPr/>
            <p:nvPr/>
          </p:nvGrpSpPr>
          <p:grpSpPr>
            <a:xfrm>
              <a:off x="12922856" y="3745776"/>
              <a:ext cx="391361" cy="495716"/>
              <a:chOff x="9263835" y="4651751"/>
              <a:chExt cx="604614" cy="765832"/>
            </a:xfrm>
          </p:grpSpPr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3C736990-3072-EA48-894E-0F32A62CC494}"/>
                  </a:ext>
                </a:extLst>
              </p:cNvPr>
              <p:cNvSpPr/>
              <p:nvPr/>
            </p:nvSpPr>
            <p:spPr>
              <a:xfrm>
                <a:off x="9278200" y="4668388"/>
                <a:ext cx="590250" cy="749194"/>
              </a:xfrm>
              <a:custGeom>
                <a:avLst/>
                <a:gdLst>
                  <a:gd name="connsiteX0" fmla="*/ 546857 w 590250"/>
                  <a:gd name="connsiteY0" fmla="*/ 736808 h 749194"/>
                  <a:gd name="connsiteX1" fmla="*/ 546857 w 590250"/>
                  <a:gd name="connsiteY1" fmla="*/ 736808 h 749194"/>
                  <a:gd name="connsiteX2" fmla="*/ 577304 w 590250"/>
                  <a:gd name="connsiteY2" fmla="*/ 614295 h 749194"/>
                  <a:gd name="connsiteX3" fmla="*/ 248000 w 590250"/>
                  <a:gd name="connsiteY3" fmla="*/ 64987 h 749194"/>
                  <a:gd name="connsiteX4" fmla="*/ 54103 w 590250"/>
                  <a:gd name="connsiteY4" fmla="*/ 26551 h 749194"/>
                  <a:gd name="connsiteX5" fmla="*/ 54103 w 590250"/>
                  <a:gd name="connsiteY5" fmla="*/ 26551 h 749194"/>
                  <a:gd name="connsiteX6" fmla="*/ 29265 w 590250"/>
                  <a:gd name="connsiteY6" fmla="*/ 217928 h 749194"/>
                  <a:gd name="connsiteX7" fmla="*/ 431481 w 590250"/>
                  <a:gd name="connsiteY7" fmla="*/ 716790 h 749194"/>
                  <a:gd name="connsiteX8" fmla="*/ 546857 w 590250"/>
                  <a:gd name="connsiteY8" fmla="*/ 736808 h 749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0250" h="749194">
                    <a:moveTo>
                      <a:pt x="546857" y="736808"/>
                    </a:moveTo>
                    <a:lnTo>
                      <a:pt x="546857" y="736808"/>
                    </a:lnTo>
                    <a:cubicBezTo>
                      <a:pt x="589322" y="711184"/>
                      <a:pt x="602943" y="656734"/>
                      <a:pt x="577304" y="614295"/>
                    </a:cubicBezTo>
                    <a:lnTo>
                      <a:pt x="248000" y="64987"/>
                    </a:lnTo>
                    <a:cubicBezTo>
                      <a:pt x="207137" y="-3076"/>
                      <a:pt x="117400" y="-20692"/>
                      <a:pt x="54103" y="26551"/>
                    </a:cubicBezTo>
                    <a:lnTo>
                      <a:pt x="54103" y="26551"/>
                    </a:lnTo>
                    <a:cubicBezTo>
                      <a:pt x="-6791" y="71393"/>
                      <a:pt x="-18007" y="158674"/>
                      <a:pt x="29265" y="217928"/>
                    </a:cubicBezTo>
                    <a:lnTo>
                      <a:pt x="431481" y="716790"/>
                    </a:lnTo>
                    <a:cubicBezTo>
                      <a:pt x="459523" y="750421"/>
                      <a:pt x="508399" y="759229"/>
                      <a:pt x="546857" y="736808"/>
                    </a:cubicBezTo>
                    <a:close/>
                  </a:path>
                </a:pathLst>
              </a:custGeom>
              <a:solidFill>
                <a:srgbClr val="F7B685"/>
              </a:solidFill>
              <a:ln w="80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98498D40-3903-544A-9E6C-DF13130F0939}"/>
                  </a:ext>
                </a:extLst>
              </p:cNvPr>
              <p:cNvSpPr/>
              <p:nvPr/>
            </p:nvSpPr>
            <p:spPr>
              <a:xfrm>
                <a:off x="9263835" y="4651751"/>
                <a:ext cx="425013" cy="459573"/>
              </a:xfrm>
              <a:custGeom>
                <a:avLst/>
                <a:gdLst>
                  <a:gd name="connsiteX0" fmla="*/ 425013 w 425013"/>
                  <a:gd name="connsiteY0" fmla="*/ 331455 h 459573"/>
                  <a:gd name="connsiteX1" fmla="*/ 268774 w 425013"/>
                  <a:gd name="connsiteY1" fmla="*/ 70414 h 459573"/>
                  <a:gd name="connsiteX2" fmla="*/ 58853 w 425013"/>
                  <a:gd name="connsiteY2" fmla="*/ 28775 h 459573"/>
                  <a:gd name="connsiteX3" fmla="*/ 58853 w 425013"/>
                  <a:gd name="connsiteY3" fmla="*/ 28775 h 459573"/>
                  <a:gd name="connsiteX4" fmla="*/ 32412 w 425013"/>
                  <a:gd name="connsiteY4" fmla="*/ 236167 h 459573"/>
                  <a:gd name="connsiteX5" fmla="*/ 212688 w 425013"/>
                  <a:gd name="connsiteY5" fmla="*/ 459574 h 459573"/>
                  <a:gd name="connsiteX6" fmla="*/ 425013 w 425013"/>
                  <a:gd name="connsiteY6" fmla="*/ 331455 h 459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5013" h="459573">
                    <a:moveTo>
                      <a:pt x="425013" y="331455"/>
                    </a:moveTo>
                    <a:cubicBezTo>
                      <a:pt x="344089" y="196130"/>
                      <a:pt x="268774" y="70414"/>
                      <a:pt x="268774" y="70414"/>
                    </a:cubicBezTo>
                    <a:cubicBezTo>
                      <a:pt x="224707" y="-3254"/>
                      <a:pt x="126957" y="-22472"/>
                      <a:pt x="58853" y="28775"/>
                    </a:cubicBezTo>
                    <a:lnTo>
                      <a:pt x="58853" y="28775"/>
                    </a:lnTo>
                    <a:cubicBezTo>
                      <a:pt x="-7649" y="77620"/>
                      <a:pt x="-19668" y="172108"/>
                      <a:pt x="32412" y="236167"/>
                    </a:cubicBezTo>
                    <a:cubicBezTo>
                      <a:pt x="32412" y="236167"/>
                      <a:pt x="117342" y="341865"/>
                      <a:pt x="212688" y="459574"/>
                    </a:cubicBezTo>
                    <a:lnTo>
                      <a:pt x="425013" y="331455"/>
                    </a:lnTo>
                    <a:close/>
                  </a:path>
                </a:pathLst>
              </a:custGeom>
              <a:solidFill>
                <a:srgbClr val="CCC4E0"/>
              </a:solidFill>
              <a:ln w="80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B26FFA9F-6A5A-F346-9835-B443D449192B}"/>
                </a:ext>
              </a:extLst>
            </p:cNvPr>
            <p:cNvSpPr/>
            <p:nvPr/>
          </p:nvSpPr>
          <p:spPr>
            <a:xfrm>
              <a:off x="12998269" y="4119049"/>
              <a:ext cx="314494" cy="478398"/>
            </a:xfrm>
            <a:custGeom>
              <a:avLst/>
              <a:gdLst>
                <a:gd name="connsiteX0" fmla="*/ 4842 w 485862"/>
                <a:gd name="connsiteY0" fmla="*/ 666029 h 739077"/>
                <a:gd name="connsiteX1" fmla="*/ 300495 w 485862"/>
                <a:gd name="connsiteY1" fmla="*/ 55064 h 739077"/>
                <a:gd name="connsiteX2" fmla="*/ 423884 w 485862"/>
                <a:gd name="connsiteY2" fmla="*/ 7019 h 739077"/>
                <a:gd name="connsiteX3" fmla="*/ 423884 w 485862"/>
                <a:gd name="connsiteY3" fmla="*/ 7019 h 739077"/>
                <a:gd name="connsiteX4" fmla="*/ 469554 w 485862"/>
                <a:gd name="connsiteY4" fmla="*/ 151953 h 739077"/>
                <a:gd name="connsiteX5" fmla="*/ 92176 w 485862"/>
                <a:gd name="connsiteY5" fmla="*/ 716475 h 739077"/>
                <a:gd name="connsiteX6" fmla="*/ 25674 w 485862"/>
                <a:gd name="connsiteY6" fmla="*/ 733291 h 739077"/>
                <a:gd name="connsiteX7" fmla="*/ 25674 w 485862"/>
                <a:gd name="connsiteY7" fmla="*/ 733291 h 739077"/>
                <a:gd name="connsiteX8" fmla="*/ 4842 w 485862"/>
                <a:gd name="connsiteY8" fmla="*/ 666029 h 73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862" h="739077">
                  <a:moveTo>
                    <a:pt x="4842" y="666029"/>
                  </a:moveTo>
                  <a:lnTo>
                    <a:pt x="300495" y="55064"/>
                  </a:lnTo>
                  <a:cubicBezTo>
                    <a:pt x="322929" y="9422"/>
                    <a:pt x="376611" y="-12198"/>
                    <a:pt x="423884" y="7019"/>
                  </a:cubicBezTo>
                  <a:lnTo>
                    <a:pt x="423884" y="7019"/>
                  </a:lnTo>
                  <a:cubicBezTo>
                    <a:pt x="481572" y="29440"/>
                    <a:pt x="504006" y="99905"/>
                    <a:pt x="469554" y="151953"/>
                  </a:cubicBezTo>
                  <a:lnTo>
                    <a:pt x="92176" y="716475"/>
                  </a:lnTo>
                  <a:cubicBezTo>
                    <a:pt x="77754" y="738096"/>
                    <a:pt x="48910" y="745302"/>
                    <a:pt x="25674" y="733291"/>
                  </a:cubicBezTo>
                  <a:lnTo>
                    <a:pt x="25674" y="733291"/>
                  </a:lnTo>
                  <a:cubicBezTo>
                    <a:pt x="2438" y="720479"/>
                    <a:pt x="-6375" y="690852"/>
                    <a:pt x="4842" y="666029"/>
                  </a:cubicBezTo>
                  <a:close/>
                </a:path>
              </a:pathLst>
            </a:custGeom>
            <a:solidFill>
              <a:srgbClr val="F7B685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4" name="Graphic 5">
              <a:extLst>
                <a:ext uri="{FF2B5EF4-FFF2-40B4-BE49-F238E27FC236}">
                  <a16:creationId xmlns:a16="http://schemas.microsoft.com/office/drawing/2014/main" id="{6A1ABB5B-0F9F-5A47-A249-AB8C19024F16}"/>
                </a:ext>
              </a:extLst>
            </p:cNvPr>
            <p:cNvGrpSpPr/>
            <p:nvPr/>
          </p:nvGrpSpPr>
          <p:grpSpPr>
            <a:xfrm>
              <a:off x="12651700" y="3275591"/>
              <a:ext cx="282551" cy="545306"/>
              <a:chOff x="8844926" y="3925362"/>
              <a:chExt cx="436514" cy="842444"/>
            </a:xfrm>
          </p:grpSpPr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410451A9-6AAA-C443-86D1-EB4A6B98091D}"/>
                  </a:ext>
                </a:extLst>
              </p:cNvPr>
              <p:cNvSpPr/>
              <p:nvPr/>
            </p:nvSpPr>
            <p:spPr>
              <a:xfrm>
                <a:off x="9014215" y="4338610"/>
                <a:ext cx="209921" cy="429196"/>
              </a:xfrm>
              <a:custGeom>
                <a:avLst/>
                <a:gdLst>
                  <a:gd name="connsiteX0" fmla="*/ 104961 w 209921"/>
                  <a:gd name="connsiteY0" fmla="*/ 429197 h 429196"/>
                  <a:gd name="connsiteX1" fmla="*/ 104961 w 209921"/>
                  <a:gd name="connsiteY1" fmla="*/ 429197 h 429196"/>
                  <a:gd name="connsiteX2" fmla="*/ 0 w 209921"/>
                  <a:gd name="connsiteY2" fmla="*/ 324300 h 429196"/>
                  <a:gd name="connsiteX3" fmla="*/ 0 w 209921"/>
                  <a:gd name="connsiteY3" fmla="*/ 0 h 429196"/>
                  <a:gd name="connsiteX4" fmla="*/ 209922 w 209921"/>
                  <a:gd name="connsiteY4" fmla="*/ 0 h 429196"/>
                  <a:gd name="connsiteX5" fmla="*/ 209922 w 209921"/>
                  <a:gd name="connsiteY5" fmla="*/ 324300 h 429196"/>
                  <a:gd name="connsiteX6" fmla="*/ 104961 w 209921"/>
                  <a:gd name="connsiteY6" fmla="*/ 429197 h 429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921" h="429196">
                    <a:moveTo>
                      <a:pt x="104961" y="429197"/>
                    </a:moveTo>
                    <a:lnTo>
                      <a:pt x="104961" y="429197"/>
                    </a:lnTo>
                    <a:cubicBezTo>
                      <a:pt x="47273" y="429197"/>
                      <a:pt x="0" y="381953"/>
                      <a:pt x="0" y="324300"/>
                    </a:cubicBezTo>
                    <a:lnTo>
                      <a:pt x="0" y="0"/>
                    </a:lnTo>
                    <a:lnTo>
                      <a:pt x="209922" y="0"/>
                    </a:lnTo>
                    <a:lnTo>
                      <a:pt x="209922" y="324300"/>
                    </a:lnTo>
                    <a:cubicBezTo>
                      <a:pt x="209922" y="382754"/>
                      <a:pt x="162649" y="429197"/>
                      <a:pt x="104961" y="429197"/>
                    </a:cubicBezTo>
                    <a:close/>
                  </a:path>
                </a:pathLst>
              </a:custGeom>
              <a:solidFill>
                <a:srgbClr val="F7B685"/>
              </a:solidFill>
              <a:ln w="80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C02565AF-F9D8-0441-BDE8-4D20FDB244B1}"/>
                  </a:ext>
                </a:extLst>
              </p:cNvPr>
              <p:cNvSpPr/>
              <p:nvPr/>
            </p:nvSpPr>
            <p:spPr>
              <a:xfrm>
                <a:off x="8844926" y="3925362"/>
                <a:ext cx="436514" cy="590228"/>
              </a:xfrm>
              <a:custGeom>
                <a:avLst/>
                <a:gdLst>
                  <a:gd name="connsiteX0" fmla="*/ 412061 w 436514"/>
                  <a:gd name="connsiteY0" fmla="*/ 242690 h 590228"/>
                  <a:gd name="connsiteX1" fmla="*/ 410458 w 436514"/>
                  <a:gd name="connsiteY1" fmla="*/ 241889 h 590228"/>
                  <a:gd name="connsiteX2" fmla="*/ 425682 w 436514"/>
                  <a:gd name="connsiteY2" fmla="*/ 105763 h 590228"/>
                  <a:gd name="connsiteX3" fmla="*/ 125222 w 436514"/>
                  <a:gd name="connsiteY3" fmla="*/ 16881 h 590228"/>
                  <a:gd name="connsiteX4" fmla="*/ 63527 w 436514"/>
                  <a:gd name="connsiteY4" fmla="*/ 579802 h 590228"/>
                  <a:gd name="connsiteX5" fmla="*/ 363987 w 436514"/>
                  <a:gd name="connsiteY5" fmla="*/ 443676 h 590228"/>
                  <a:gd name="connsiteX6" fmla="*/ 429688 w 436514"/>
                  <a:gd name="connsiteY6" fmla="*/ 317959 h 590228"/>
                  <a:gd name="connsiteX7" fmla="*/ 412061 w 436514"/>
                  <a:gd name="connsiteY7" fmla="*/ 242690 h 59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6514" h="590228">
                    <a:moveTo>
                      <a:pt x="412061" y="242690"/>
                    </a:moveTo>
                    <a:cubicBezTo>
                      <a:pt x="411260" y="242690"/>
                      <a:pt x="411260" y="242690"/>
                      <a:pt x="410458" y="241889"/>
                    </a:cubicBezTo>
                    <a:cubicBezTo>
                      <a:pt x="432092" y="200251"/>
                      <a:pt x="447315" y="187439"/>
                      <a:pt x="425682" y="105763"/>
                    </a:cubicBezTo>
                    <a:cubicBezTo>
                      <a:pt x="386422" y="-40772"/>
                      <a:pt x="210953" y="3268"/>
                      <a:pt x="125222" y="16881"/>
                    </a:cubicBezTo>
                    <a:cubicBezTo>
                      <a:pt x="-28614" y="40903"/>
                      <a:pt x="-30216" y="532558"/>
                      <a:pt x="63527" y="579802"/>
                    </a:cubicBezTo>
                    <a:cubicBezTo>
                      <a:pt x="157271" y="626245"/>
                      <a:pt x="359180" y="506133"/>
                      <a:pt x="363987" y="443676"/>
                    </a:cubicBezTo>
                    <a:cubicBezTo>
                      <a:pt x="366391" y="408443"/>
                      <a:pt x="417670" y="341982"/>
                      <a:pt x="429688" y="317959"/>
                    </a:cubicBezTo>
                    <a:cubicBezTo>
                      <a:pt x="443309" y="288332"/>
                      <a:pt x="436098" y="254701"/>
                      <a:pt x="412061" y="242690"/>
                    </a:cubicBezTo>
                    <a:close/>
                  </a:path>
                </a:pathLst>
              </a:custGeom>
              <a:solidFill>
                <a:srgbClr val="F7B690"/>
              </a:solidFill>
              <a:ln w="80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CB4D32F2-4A23-3441-A148-2CFE8B17E939}"/>
                </a:ext>
              </a:extLst>
            </p:cNvPr>
            <p:cNvSpPr/>
            <p:nvPr/>
          </p:nvSpPr>
          <p:spPr>
            <a:xfrm>
              <a:off x="12671039" y="3551894"/>
              <a:ext cx="76756" cy="30061"/>
            </a:xfrm>
            <a:custGeom>
              <a:avLst/>
              <a:gdLst>
                <a:gd name="connsiteX0" fmla="*/ 118582 w 118581"/>
                <a:gd name="connsiteY0" fmla="*/ 0 h 46442"/>
                <a:gd name="connsiteX1" fmla="*/ 59291 w 118581"/>
                <a:gd name="connsiteY1" fmla="*/ 46443 h 46442"/>
                <a:gd name="connsiteX2" fmla="*/ 0 w 118581"/>
                <a:gd name="connsiteY2" fmla="*/ 0 h 46442"/>
                <a:gd name="connsiteX3" fmla="*/ 118582 w 118581"/>
                <a:gd name="connsiteY3" fmla="*/ 0 h 46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81" h="46442">
                  <a:moveTo>
                    <a:pt x="118582" y="0"/>
                  </a:moveTo>
                  <a:cubicBezTo>
                    <a:pt x="108166" y="27225"/>
                    <a:pt x="85731" y="46443"/>
                    <a:pt x="59291" y="46443"/>
                  </a:cubicBezTo>
                  <a:cubicBezTo>
                    <a:pt x="33652" y="46443"/>
                    <a:pt x="11217" y="27225"/>
                    <a:pt x="0" y="0"/>
                  </a:cubicBezTo>
                  <a:lnTo>
                    <a:pt x="118582" y="0"/>
                  </a:lnTo>
                  <a:close/>
                </a:path>
              </a:pathLst>
            </a:custGeom>
            <a:solidFill>
              <a:srgbClr val="FFFFFF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898DE9D6-04B2-C84A-AAC7-983987A2D3DB}"/>
                </a:ext>
              </a:extLst>
            </p:cNvPr>
            <p:cNvSpPr/>
            <p:nvPr/>
          </p:nvSpPr>
          <p:spPr>
            <a:xfrm>
              <a:off x="12987392" y="4531298"/>
              <a:ext cx="82273" cy="196942"/>
            </a:xfrm>
            <a:custGeom>
              <a:avLst/>
              <a:gdLst>
                <a:gd name="connsiteX0" fmla="*/ 3218 w 127103"/>
                <a:gd name="connsiteY0" fmla="*/ 81992 h 304256"/>
                <a:gd name="connsiteX1" fmla="*/ 30460 w 127103"/>
                <a:gd name="connsiteY1" fmla="*/ 11527 h 304256"/>
                <a:gd name="connsiteX2" fmla="*/ 64111 w 127103"/>
                <a:gd name="connsiteY2" fmla="*/ 13129 h 304256"/>
                <a:gd name="connsiteX3" fmla="*/ 89750 w 127103"/>
                <a:gd name="connsiteY3" fmla="*/ 109218 h 304256"/>
                <a:gd name="connsiteX4" fmla="*/ 124203 w 127103"/>
                <a:gd name="connsiteY4" fmla="*/ 222122 h 304256"/>
                <a:gd name="connsiteX5" fmla="*/ 76129 w 127103"/>
                <a:gd name="connsiteY5" fmla="*/ 302997 h 304256"/>
                <a:gd name="connsiteX6" fmla="*/ 76129 w 127103"/>
                <a:gd name="connsiteY6" fmla="*/ 302997 h 304256"/>
                <a:gd name="connsiteX7" fmla="*/ 13 w 127103"/>
                <a:gd name="connsiteY7" fmla="*/ 239738 h 304256"/>
                <a:gd name="connsiteX8" fmla="*/ 3218 w 127103"/>
                <a:gd name="connsiteY8" fmla="*/ 81992 h 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103" h="304256">
                  <a:moveTo>
                    <a:pt x="3218" y="81992"/>
                  </a:moveTo>
                  <a:lnTo>
                    <a:pt x="30460" y="11527"/>
                  </a:lnTo>
                  <a:cubicBezTo>
                    <a:pt x="36870" y="-4488"/>
                    <a:pt x="60105" y="-3687"/>
                    <a:pt x="64111" y="13129"/>
                  </a:cubicBezTo>
                  <a:lnTo>
                    <a:pt x="89750" y="109218"/>
                  </a:lnTo>
                  <a:lnTo>
                    <a:pt x="124203" y="222122"/>
                  </a:lnTo>
                  <a:cubicBezTo>
                    <a:pt x="135420" y="258155"/>
                    <a:pt x="112986" y="295790"/>
                    <a:pt x="76129" y="302997"/>
                  </a:cubicBezTo>
                  <a:lnTo>
                    <a:pt x="76129" y="302997"/>
                  </a:lnTo>
                  <a:cubicBezTo>
                    <a:pt x="36068" y="311004"/>
                    <a:pt x="-788" y="279775"/>
                    <a:pt x="13" y="239738"/>
                  </a:cubicBezTo>
                  <a:lnTo>
                    <a:pt x="3218" y="81992"/>
                  </a:lnTo>
                  <a:close/>
                </a:path>
              </a:pathLst>
            </a:custGeom>
            <a:solidFill>
              <a:srgbClr val="F7B685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DB93056A-BB87-6D47-ADA7-FCE2799DE458}"/>
                </a:ext>
              </a:extLst>
            </p:cNvPr>
            <p:cNvSpPr/>
            <p:nvPr/>
          </p:nvSpPr>
          <p:spPr>
            <a:xfrm>
              <a:off x="12634600" y="3197362"/>
              <a:ext cx="408110" cy="446512"/>
            </a:xfrm>
            <a:custGeom>
              <a:avLst/>
              <a:gdLst>
                <a:gd name="connsiteX0" fmla="*/ 581098 w 630490"/>
                <a:gd name="connsiteY0" fmla="*/ 562129 h 689816"/>
                <a:gd name="connsiteX1" fmla="*/ 590712 w 630490"/>
                <a:gd name="connsiteY1" fmla="*/ 190586 h 689816"/>
                <a:gd name="connsiteX2" fmla="*/ 258203 w 630490"/>
                <a:gd name="connsiteY2" fmla="*/ 10 h 689816"/>
                <a:gd name="connsiteX3" fmla="*/ 142025 w 630490"/>
                <a:gd name="connsiteY3" fmla="*/ 283472 h 689816"/>
                <a:gd name="connsiteX4" fmla="*/ 404027 w 630490"/>
                <a:gd name="connsiteY4" fmla="*/ 678237 h 689816"/>
                <a:gd name="connsiteX5" fmla="*/ 581098 w 630490"/>
                <a:gd name="connsiteY5" fmla="*/ 562129 h 689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0490" h="689816">
                  <a:moveTo>
                    <a:pt x="581098" y="562129"/>
                  </a:moveTo>
                  <a:cubicBezTo>
                    <a:pt x="630774" y="435612"/>
                    <a:pt x="657214" y="301889"/>
                    <a:pt x="590712" y="190586"/>
                  </a:cubicBezTo>
                  <a:cubicBezTo>
                    <a:pt x="529819" y="89693"/>
                    <a:pt x="428064" y="1611"/>
                    <a:pt x="258203" y="10"/>
                  </a:cubicBezTo>
                  <a:cubicBezTo>
                    <a:pt x="52288" y="-1592"/>
                    <a:pt x="-140807" y="196191"/>
                    <a:pt x="142025" y="283472"/>
                  </a:cubicBezTo>
                  <a:cubicBezTo>
                    <a:pt x="327910" y="339524"/>
                    <a:pt x="404027" y="496469"/>
                    <a:pt x="404027" y="678237"/>
                  </a:cubicBezTo>
                  <a:cubicBezTo>
                    <a:pt x="399220" y="702259"/>
                    <a:pt x="527416" y="699857"/>
                    <a:pt x="581098" y="562129"/>
                  </a:cubicBezTo>
                  <a:close/>
                </a:path>
              </a:pathLst>
            </a:custGeom>
            <a:solidFill>
              <a:srgbClr val="242E47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74CB0CE1-C299-4648-B54E-BABB3A5FF4A0}"/>
                </a:ext>
              </a:extLst>
            </p:cNvPr>
            <p:cNvGrpSpPr/>
            <p:nvPr/>
          </p:nvGrpSpPr>
          <p:grpSpPr>
            <a:xfrm>
              <a:off x="12546034" y="4322955"/>
              <a:ext cx="774070" cy="1932454"/>
              <a:chOff x="13938101" y="4322955"/>
              <a:chExt cx="774070" cy="1932454"/>
            </a:xfrm>
          </p:grpSpPr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id="{69FC656B-6CF7-4759-855D-075E9F1E9F1D}"/>
                  </a:ext>
                </a:extLst>
              </p:cNvPr>
              <p:cNvSpPr/>
              <p:nvPr/>
            </p:nvSpPr>
            <p:spPr>
              <a:xfrm flipV="1">
                <a:off x="14474132" y="5983231"/>
                <a:ext cx="238039" cy="272178"/>
              </a:xfrm>
              <a:custGeom>
                <a:avLst/>
                <a:gdLst>
                  <a:gd name="connsiteX0" fmla="*/ 199876 w 271449"/>
                  <a:gd name="connsiteY0" fmla="*/ 282952 h 310380"/>
                  <a:gd name="connsiteX1" fmla="*/ 248960 w 271449"/>
                  <a:gd name="connsiteY1" fmla="*/ 187789 h 310380"/>
                  <a:gd name="connsiteX2" fmla="*/ 174614 w 271449"/>
                  <a:gd name="connsiteY2" fmla="*/ 73577 h 310380"/>
                  <a:gd name="connsiteX3" fmla="*/ 110679 w 271449"/>
                  <a:gd name="connsiteY3" fmla="*/ -1097 h 310380"/>
                  <a:gd name="connsiteX4" fmla="*/ -16905 w 271449"/>
                  <a:gd name="connsiteY4" fmla="*/ -1097 h 310380"/>
                  <a:gd name="connsiteX5" fmla="*/ 10949 w 271449"/>
                  <a:gd name="connsiteY5" fmla="*/ 43172 h 310380"/>
                  <a:gd name="connsiteX6" fmla="*/ 73486 w 271449"/>
                  <a:gd name="connsiteY6" fmla="*/ 162898 h 310380"/>
                  <a:gd name="connsiteX7" fmla="*/ 77970 w 271449"/>
                  <a:gd name="connsiteY7" fmla="*/ 285873 h 310380"/>
                  <a:gd name="connsiteX8" fmla="*/ 179058 w 271449"/>
                  <a:gd name="connsiteY8" fmla="*/ 309284 h 310380"/>
                  <a:gd name="connsiteX9" fmla="*/ 199876 w 271449"/>
                  <a:gd name="connsiteY9" fmla="*/ 282952 h 31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1449" h="310380">
                    <a:moveTo>
                      <a:pt x="199876" y="282952"/>
                    </a:moveTo>
                    <a:cubicBezTo>
                      <a:pt x="199876" y="282952"/>
                      <a:pt x="260850" y="227286"/>
                      <a:pt x="248960" y="187789"/>
                    </a:cubicBezTo>
                    <a:cubicBezTo>
                      <a:pt x="237069" y="148251"/>
                      <a:pt x="182020" y="121878"/>
                      <a:pt x="174614" y="73577"/>
                    </a:cubicBezTo>
                    <a:cubicBezTo>
                      <a:pt x="167167" y="25275"/>
                      <a:pt x="137422" y="-1097"/>
                      <a:pt x="110679" y="-1097"/>
                    </a:cubicBezTo>
                    <a:cubicBezTo>
                      <a:pt x="83894" y="-1097"/>
                      <a:pt x="-16905" y="-1097"/>
                      <a:pt x="-16905" y="-1097"/>
                    </a:cubicBezTo>
                    <a:cubicBezTo>
                      <a:pt x="-16905" y="-1097"/>
                      <a:pt x="-36612" y="32928"/>
                      <a:pt x="10949" y="43172"/>
                    </a:cubicBezTo>
                    <a:cubicBezTo>
                      <a:pt x="58551" y="53417"/>
                      <a:pt x="76489" y="110194"/>
                      <a:pt x="73486" y="162898"/>
                    </a:cubicBezTo>
                    <a:cubicBezTo>
                      <a:pt x="70523" y="215602"/>
                      <a:pt x="77970" y="285873"/>
                      <a:pt x="77970" y="285873"/>
                    </a:cubicBezTo>
                    <a:lnTo>
                      <a:pt x="179058" y="309284"/>
                    </a:lnTo>
                    <a:lnTo>
                      <a:pt x="199876" y="282952"/>
                    </a:lnTo>
                  </a:path>
                </a:pathLst>
              </a:custGeom>
              <a:solidFill>
                <a:srgbClr val="242E47"/>
              </a:solidFill>
              <a:ln w="4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id="{D3588C39-E824-499A-8904-F81848EA4098}"/>
                  </a:ext>
                </a:extLst>
              </p:cNvPr>
              <p:cNvSpPr/>
              <p:nvPr/>
            </p:nvSpPr>
            <p:spPr>
              <a:xfrm flipV="1">
                <a:off x="13971065" y="6027066"/>
                <a:ext cx="311998" cy="218204"/>
              </a:xfrm>
              <a:custGeom>
                <a:avLst/>
                <a:gdLst>
                  <a:gd name="connsiteX0" fmla="*/ 327639 w 355789"/>
                  <a:gd name="connsiteY0" fmla="*/ 247787 h 248831"/>
                  <a:gd name="connsiteX1" fmla="*/ 322826 w 355789"/>
                  <a:gd name="connsiteY1" fmla="*/ -1044 h 248831"/>
                  <a:gd name="connsiteX2" fmla="*/ -19688 w 355789"/>
                  <a:gd name="connsiteY2" fmla="*/ -345 h 248831"/>
                  <a:gd name="connsiteX3" fmla="*/ 35320 w 355789"/>
                  <a:gd name="connsiteY3" fmla="*/ 47957 h 248831"/>
                  <a:gd name="connsiteX4" fmla="*/ 203347 w 355789"/>
                  <a:gd name="connsiteY4" fmla="*/ 160688 h 248831"/>
                  <a:gd name="connsiteX5" fmla="*/ 327639 w 355789"/>
                  <a:gd name="connsiteY5" fmla="*/ 247787 h 248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5789" h="248831">
                    <a:moveTo>
                      <a:pt x="327639" y="247787"/>
                    </a:moveTo>
                    <a:cubicBezTo>
                      <a:pt x="327639" y="247787"/>
                      <a:pt x="349568" y="12121"/>
                      <a:pt x="322826" y="-1044"/>
                    </a:cubicBezTo>
                    <a:lnTo>
                      <a:pt x="-19688" y="-345"/>
                    </a:lnTo>
                    <a:cubicBezTo>
                      <a:pt x="-19688" y="-345"/>
                      <a:pt x="-19688" y="39193"/>
                      <a:pt x="35320" y="47957"/>
                    </a:cubicBezTo>
                    <a:cubicBezTo>
                      <a:pt x="90327" y="56761"/>
                      <a:pt x="186972" y="88976"/>
                      <a:pt x="203347" y="160688"/>
                    </a:cubicBezTo>
                    <a:cubicBezTo>
                      <a:pt x="219680" y="232441"/>
                      <a:pt x="327639" y="247787"/>
                      <a:pt x="327639" y="247787"/>
                    </a:cubicBezTo>
                  </a:path>
                </a:pathLst>
              </a:custGeom>
              <a:solidFill>
                <a:srgbClr val="242E47"/>
              </a:solidFill>
              <a:ln w="4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68E37528-6E05-40FC-822C-DFD078B3589E}"/>
                  </a:ext>
                </a:extLst>
              </p:cNvPr>
              <p:cNvSpPr/>
              <p:nvPr/>
            </p:nvSpPr>
            <p:spPr>
              <a:xfrm flipV="1">
                <a:off x="13938101" y="4330964"/>
                <a:ext cx="382419" cy="1779940"/>
              </a:xfrm>
              <a:custGeom>
                <a:avLst/>
                <a:gdLst>
                  <a:gd name="connsiteX0" fmla="*/ 85578 w 436094"/>
                  <a:gd name="connsiteY0" fmla="*/ 2025848 h 2029767"/>
                  <a:gd name="connsiteX1" fmla="*/ -19542 w 436094"/>
                  <a:gd name="connsiteY1" fmla="*/ 1613844 h 2029767"/>
                  <a:gd name="connsiteX2" fmla="*/ 177078 w 436094"/>
                  <a:gd name="connsiteY2" fmla="*/ 79014 h 2029767"/>
                  <a:gd name="connsiteX3" fmla="*/ 240932 w 436094"/>
                  <a:gd name="connsiteY3" fmla="*/ 4586 h 2029767"/>
                  <a:gd name="connsiteX4" fmla="*/ 303922 w 436094"/>
                  <a:gd name="connsiteY4" fmla="*/ -268 h 2029767"/>
                  <a:gd name="connsiteX5" fmla="*/ 371561 w 436094"/>
                  <a:gd name="connsiteY5" fmla="*/ 31617 h 2029767"/>
                  <a:gd name="connsiteX6" fmla="*/ 400854 w 436094"/>
                  <a:gd name="connsiteY6" fmla="*/ 1369292 h 2029767"/>
                  <a:gd name="connsiteX7" fmla="*/ 352758 w 436094"/>
                  <a:gd name="connsiteY7" fmla="*/ 2025848 h 2029767"/>
                  <a:gd name="connsiteX8" fmla="*/ 85578 w 436094"/>
                  <a:gd name="connsiteY8" fmla="*/ 2025848 h 2029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6094" h="2029767">
                    <a:moveTo>
                      <a:pt x="85578" y="2025848"/>
                    </a:moveTo>
                    <a:cubicBezTo>
                      <a:pt x="85578" y="2025848"/>
                      <a:pt x="-13165" y="1718470"/>
                      <a:pt x="-19542" y="1613844"/>
                    </a:cubicBezTo>
                    <a:cubicBezTo>
                      <a:pt x="-25878" y="1509177"/>
                      <a:pt x="169220" y="127233"/>
                      <a:pt x="177078" y="79014"/>
                    </a:cubicBezTo>
                    <a:cubicBezTo>
                      <a:pt x="184484" y="33551"/>
                      <a:pt x="240932" y="4586"/>
                      <a:pt x="240932" y="4586"/>
                    </a:cubicBezTo>
                    <a:cubicBezTo>
                      <a:pt x="240932" y="4586"/>
                      <a:pt x="266893" y="-10719"/>
                      <a:pt x="303922" y="-268"/>
                    </a:cubicBezTo>
                    <a:cubicBezTo>
                      <a:pt x="355350" y="14255"/>
                      <a:pt x="371561" y="31617"/>
                      <a:pt x="371561" y="31617"/>
                    </a:cubicBezTo>
                    <a:cubicBezTo>
                      <a:pt x="371561" y="31617"/>
                      <a:pt x="448457" y="1017233"/>
                      <a:pt x="400854" y="1369292"/>
                    </a:cubicBezTo>
                    <a:cubicBezTo>
                      <a:pt x="353293" y="1721391"/>
                      <a:pt x="352758" y="2025848"/>
                      <a:pt x="352758" y="2025848"/>
                    </a:cubicBezTo>
                    <a:lnTo>
                      <a:pt x="85578" y="2025848"/>
                    </a:lnTo>
                  </a:path>
                </a:pathLst>
              </a:custGeom>
              <a:solidFill>
                <a:srgbClr val="442965"/>
              </a:solidFill>
              <a:ln w="4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6D70FEC4-9A0F-443C-8698-FEE5764F348D}"/>
                  </a:ext>
                </a:extLst>
              </p:cNvPr>
              <p:cNvSpPr/>
              <p:nvPr/>
            </p:nvSpPr>
            <p:spPr>
              <a:xfrm flipV="1">
                <a:off x="13998599" y="4322955"/>
                <a:ext cx="650926" cy="1703665"/>
              </a:xfrm>
              <a:custGeom>
                <a:avLst/>
                <a:gdLst>
                  <a:gd name="connsiteX0" fmla="*/ 365521 w 742288"/>
                  <a:gd name="connsiteY0" fmla="*/ 1938722 h 1942786"/>
                  <a:gd name="connsiteX1" fmla="*/ 530216 w 742288"/>
                  <a:gd name="connsiteY1" fmla="*/ 1600035 h 1942786"/>
                  <a:gd name="connsiteX2" fmla="*/ 582138 w 742288"/>
                  <a:gd name="connsiteY2" fmla="*/ 850331 h 1942786"/>
                  <a:gd name="connsiteX3" fmla="*/ 721982 w 742288"/>
                  <a:gd name="connsiteY3" fmla="*/ 45415 h 1942786"/>
                  <a:gd name="connsiteX4" fmla="*/ 675285 w 742288"/>
                  <a:gd name="connsiteY4" fmla="*/ 8921 h 1942786"/>
                  <a:gd name="connsiteX5" fmla="*/ 634225 w 742288"/>
                  <a:gd name="connsiteY5" fmla="*/ -2434 h 1942786"/>
                  <a:gd name="connsiteX6" fmla="*/ 561978 w 742288"/>
                  <a:gd name="connsiteY6" fmla="*/ 31838 h 1942786"/>
                  <a:gd name="connsiteX7" fmla="*/ 238843 w 742288"/>
                  <a:gd name="connsiteY7" fmla="*/ 764220 h 1942786"/>
                  <a:gd name="connsiteX8" fmla="*/ -7520 w 742288"/>
                  <a:gd name="connsiteY8" fmla="*/ 1579587 h 1942786"/>
                  <a:gd name="connsiteX9" fmla="*/ 16508 w 742288"/>
                  <a:gd name="connsiteY9" fmla="*/ 1908482 h 1942786"/>
                  <a:gd name="connsiteX10" fmla="*/ 365521 w 742288"/>
                  <a:gd name="connsiteY10" fmla="*/ 1938722 h 1942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288" h="1942786">
                    <a:moveTo>
                      <a:pt x="365521" y="1938722"/>
                    </a:moveTo>
                    <a:cubicBezTo>
                      <a:pt x="365521" y="1938722"/>
                      <a:pt x="516145" y="1736629"/>
                      <a:pt x="530216" y="1600035"/>
                    </a:cubicBezTo>
                    <a:cubicBezTo>
                      <a:pt x="544246" y="1463400"/>
                      <a:pt x="552228" y="983511"/>
                      <a:pt x="582138" y="850331"/>
                    </a:cubicBezTo>
                    <a:cubicBezTo>
                      <a:pt x="612090" y="717153"/>
                      <a:pt x="721982" y="460833"/>
                      <a:pt x="721982" y="45415"/>
                    </a:cubicBezTo>
                    <a:cubicBezTo>
                      <a:pt x="721982" y="45415"/>
                      <a:pt x="710544" y="21593"/>
                      <a:pt x="675285" y="8921"/>
                    </a:cubicBezTo>
                    <a:cubicBezTo>
                      <a:pt x="664012" y="4848"/>
                      <a:pt x="648872" y="939"/>
                      <a:pt x="634225" y="-2434"/>
                    </a:cubicBezTo>
                    <a:cubicBezTo>
                      <a:pt x="605137" y="-9099"/>
                      <a:pt x="575268" y="5136"/>
                      <a:pt x="561978" y="31838"/>
                    </a:cubicBezTo>
                    <a:cubicBezTo>
                      <a:pt x="487674" y="181474"/>
                      <a:pt x="250980" y="664037"/>
                      <a:pt x="238843" y="764220"/>
                    </a:cubicBezTo>
                    <a:cubicBezTo>
                      <a:pt x="230245" y="835109"/>
                      <a:pt x="155488" y="1304260"/>
                      <a:pt x="-7520" y="1579587"/>
                    </a:cubicBezTo>
                    <a:cubicBezTo>
                      <a:pt x="-46646" y="1645662"/>
                      <a:pt x="16508" y="1908482"/>
                      <a:pt x="16508" y="1908482"/>
                    </a:cubicBezTo>
                    <a:lnTo>
                      <a:pt x="365521" y="1938722"/>
                    </a:lnTo>
                  </a:path>
                </a:pathLst>
              </a:custGeom>
              <a:solidFill>
                <a:srgbClr val="4F2F74"/>
              </a:solidFill>
              <a:ln w="4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B386A852-F1A6-4EFD-91A5-390103CB3061}"/>
                </a:ext>
              </a:extLst>
            </p:cNvPr>
            <p:cNvSpPr/>
            <p:nvPr/>
          </p:nvSpPr>
          <p:spPr>
            <a:xfrm flipV="1">
              <a:off x="12631556" y="4286979"/>
              <a:ext cx="334048" cy="90955"/>
            </a:xfrm>
            <a:custGeom>
              <a:avLst/>
              <a:gdLst>
                <a:gd name="connsiteX0" fmla="*/ -14308 w 461091"/>
                <a:gd name="connsiteY0" fmla="*/ 97018 h 103721"/>
                <a:gd name="connsiteX1" fmla="*/ 104100 w 461091"/>
                <a:gd name="connsiteY1" fmla="*/ 64063 h 103721"/>
                <a:gd name="connsiteX2" fmla="*/ 431227 w 461091"/>
                <a:gd name="connsiteY2" fmla="*/ 88049 h 103721"/>
                <a:gd name="connsiteX3" fmla="*/ 441183 w 461091"/>
                <a:gd name="connsiteY3" fmla="*/ 28557 h 103721"/>
                <a:gd name="connsiteX4" fmla="*/ -8425 w 461091"/>
                <a:gd name="connsiteY4" fmla="*/ 18066 h 103721"/>
                <a:gd name="connsiteX5" fmla="*/ -14308 w 461091"/>
                <a:gd name="connsiteY5" fmla="*/ 97018 h 10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1091" h="103721">
                  <a:moveTo>
                    <a:pt x="-14308" y="97018"/>
                  </a:moveTo>
                  <a:cubicBezTo>
                    <a:pt x="-14308" y="97018"/>
                    <a:pt x="25354" y="65668"/>
                    <a:pt x="104100" y="64063"/>
                  </a:cubicBezTo>
                  <a:cubicBezTo>
                    <a:pt x="198153" y="62170"/>
                    <a:pt x="431227" y="88049"/>
                    <a:pt x="431227" y="88049"/>
                  </a:cubicBezTo>
                  <a:cubicBezTo>
                    <a:pt x="431227" y="88049"/>
                    <a:pt x="441595" y="59126"/>
                    <a:pt x="441183" y="28557"/>
                  </a:cubicBezTo>
                  <a:cubicBezTo>
                    <a:pt x="441183" y="28557"/>
                    <a:pt x="156516" y="-43237"/>
                    <a:pt x="-8425" y="18066"/>
                  </a:cubicBezTo>
                  <a:cubicBezTo>
                    <a:pt x="-8425" y="18066"/>
                    <a:pt x="-29696" y="58098"/>
                    <a:pt x="-14308" y="97018"/>
                  </a:cubicBezTo>
                </a:path>
              </a:pathLst>
            </a:custGeom>
            <a:solidFill>
              <a:srgbClr val="4F2F92"/>
            </a:solidFill>
            <a:ln w="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2B353B0E-0AF2-468C-A174-D3965665EBD6}"/>
              </a:ext>
            </a:extLst>
          </p:cNvPr>
          <p:cNvGrpSpPr/>
          <p:nvPr/>
        </p:nvGrpSpPr>
        <p:grpSpPr>
          <a:xfrm>
            <a:off x="5337507" y="3125842"/>
            <a:ext cx="1306758" cy="3129566"/>
            <a:chOff x="5337507" y="3125842"/>
            <a:chExt cx="1306758" cy="3129566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0B3D6A8F-065B-4A4B-9982-F0EFD4157E59}"/>
                </a:ext>
              </a:extLst>
            </p:cNvPr>
            <p:cNvSpPr/>
            <p:nvPr/>
          </p:nvSpPr>
          <p:spPr>
            <a:xfrm>
              <a:off x="5546333" y="6158484"/>
              <a:ext cx="224398" cy="96924"/>
            </a:xfrm>
            <a:custGeom>
              <a:avLst/>
              <a:gdLst>
                <a:gd name="connsiteX0" fmla="*/ 257194 w 277224"/>
                <a:gd name="connsiteY0" fmla="*/ 10410 h 149738"/>
                <a:gd name="connsiteX1" fmla="*/ 277225 w 277224"/>
                <a:gd name="connsiteY1" fmla="*/ 149738 h 149738"/>
                <a:gd name="connsiteX2" fmla="*/ 0 w 277224"/>
                <a:gd name="connsiteY2" fmla="*/ 149738 h 149738"/>
                <a:gd name="connsiteX3" fmla="*/ 0 w 277224"/>
                <a:gd name="connsiteY3" fmla="*/ 113705 h 149738"/>
                <a:gd name="connsiteX4" fmla="*/ 117780 w 277224"/>
                <a:gd name="connsiteY4" fmla="*/ 0 h 14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224" h="149738">
                  <a:moveTo>
                    <a:pt x="257194" y="10410"/>
                  </a:moveTo>
                  <a:lnTo>
                    <a:pt x="277225" y="149738"/>
                  </a:lnTo>
                  <a:lnTo>
                    <a:pt x="0" y="149738"/>
                  </a:lnTo>
                  <a:lnTo>
                    <a:pt x="0" y="113705"/>
                  </a:lnTo>
                  <a:lnTo>
                    <a:pt x="117780" y="0"/>
                  </a:lnTo>
                  <a:close/>
                </a:path>
              </a:pathLst>
            </a:custGeom>
            <a:solidFill>
              <a:srgbClr val="242E47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44FF9DD1-0B1B-654C-801B-BE14D39AAEAF}"/>
                </a:ext>
              </a:extLst>
            </p:cNvPr>
            <p:cNvSpPr/>
            <p:nvPr/>
          </p:nvSpPr>
          <p:spPr>
            <a:xfrm>
              <a:off x="5673719" y="4441062"/>
              <a:ext cx="263589" cy="909433"/>
            </a:xfrm>
            <a:custGeom>
              <a:avLst/>
              <a:gdLst>
                <a:gd name="connsiteX0" fmla="*/ 76420 w 407219"/>
                <a:gd name="connsiteY0" fmla="*/ 158940 h 1404984"/>
                <a:gd name="connsiteX1" fmla="*/ 304 w 407219"/>
                <a:gd name="connsiteY1" fmla="*/ 1274372 h 1404984"/>
                <a:gd name="connsiteX2" fmla="*/ 116481 w 407219"/>
                <a:gd name="connsiteY2" fmla="*/ 1404893 h 1404984"/>
                <a:gd name="connsiteX3" fmla="*/ 116481 w 407219"/>
                <a:gd name="connsiteY3" fmla="*/ 1404893 h 1404984"/>
                <a:gd name="connsiteX4" fmla="*/ 242274 w 407219"/>
                <a:gd name="connsiteY4" fmla="*/ 1300796 h 1404984"/>
                <a:gd name="connsiteX5" fmla="*/ 405724 w 407219"/>
                <a:gd name="connsiteY5" fmla="*/ 187767 h 1404984"/>
                <a:gd name="connsiteX6" fmla="*/ 267112 w 407219"/>
                <a:gd name="connsiteY6" fmla="*/ 1995 h 1404984"/>
                <a:gd name="connsiteX7" fmla="*/ 267112 w 407219"/>
                <a:gd name="connsiteY7" fmla="*/ 1995 h 1404984"/>
                <a:gd name="connsiteX8" fmla="*/ 76420 w 407219"/>
                <a:gd name="connsiteY8" fmla="*/ 158940 h 1404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7219" h="1404984">
                  <a:moveTo>
                    <a:pt x="76420" y="158940"/>
                  </a:moveTo>
                  <a:lnTo>
                    <a:pt x="304" y="1274372"/>
                  </a:lnTo>
                  <a:cubicBezTo>
                    <a:pt x="-4504" y="1342435"/>
                    <a:pt x="48377" y="1401690"/>
                    <a:pt x="116481" y="1404893"/>
                  </a:cubicBezTo>
                  <a:lnTo>
                    <a:pt x="116481" y="1404893"/>
                  </a:lnTo>
                  <a:cubicBezTo>
                    <a:pt x="178977" y="1407295"/>
                    <a:pt x="233460" y="1362453"/>
                    <a:pt x="242274" y="1300796"/>
                  </a:cubicBezTo>
                  <a:lnTo>
                    <a:pt x="405724" y="187767"/>
                  </a:lnTo>
                  <a:cubicBezTo>
                    <a:pt x="417743" y="98885"/>
                    <a:pt x="356048" y="16409"/>
                    <a:pt x="267112" y="1995"/>
                  </a:cubicBezTo>
                  <a:lnTo>
                    <a:pt x="267112" y="1995"/>
                  </a:lnTo>
                  <a:cubicBezTo>
                    <a:pt x="170164" y="-13219"/>
                    <a:pt x="81227" y="60449"/>
                    <a:pt x="76420" y="158940"/>
                  </a:cubicBezTo>
                  <a:close/>
                </a:path>
              </a:pathLst>
            </a:custGeom>
            <a:solidFill>
              <a:srgbClr val="4F2F74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03BE10A9-E8C5-2E40-A2E7-E345D6EADF87}"/>
                </a:ext>
              </a:extLst>
            </p:cNvPr>
            <p:cNvSpPr/>
            <p:nvPr/>
          </p:nvSpPr>
          <p:spPr>
            <a:xfrm>
              <a:off x="5597677" y="4737139"/>
              <a:ext cx="336646" cy="1443632"/>
            </a:xfrm>
            <a:custGeom>
              <a:avLst/>
              <a:gdLst>
                <a:gd name="connsiteX0" fmla="*/ 0 w 376849"/>
                <a:gd name="connsiteY0" fmla="*/ 1616035 h 1616034"/>
                <a:gd name="connsiteX1" fmla="*/ 200307 w 376849"/>
                <a:gd name="connsiteY1" fmla="*/ 1614433 h 1616034"/>
                <a:gd name="connsiteX2" fmla="*/ 375775 w 376849"/>
                <a:gd name="connsiteY2" fmla="*/ 143473 h 1616034"/>
                <a:gd name="connsiteX3" fmla="*/ 254790 w 376849"/>
                <a:gd name="connsiteY3" fmla="*/ 140 h 1616034"/>
                <a:gd name="connsiteX4" fmla="*/ 254790 w 376849"/>
                <a:gd name="connsiteY4" fmla="*/ 140 h 1616034"/>
                <a:gd name="connsiteX5" fmla="*/ 122588 w 376849"/>
                <a:gd name="connsiteY5" fmla="*/ 117048 h 1616034"/>
                <a:gd name="connsiteX6" fmla="*/ 0 w 376849"/>
                <a:gd name="connsiteY6" fmla="*/ 1616035 h 161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6849" h="1616034">
                  <a:moveTo>
                    <a:pt x="0" y="1616035"/>
                  </a:moveTo>
                  <a:lnTo>
                    <a:pt x="200307" y="1614433"/>
                  </a:lnTo>
                  <a:lnTo>
                    <a:pt x="375775" y="143473"/>
                  </a:lnTo>
                  <a:cubicBezTo>
                    <a:pt x="385390" y="69805"/>
                    <a:pt x="329304" y="3343"/>
                    <a:pt x="254790" y="140"/>
                  </a:cubicBezTo>
                  <a:lnTo>
                    <a:pt x="254790" y="140"/>
                  </a:lnTo>
                  <a:cubicBezTo>
                    <a:pt x="186686" y="-3063"/>
                    <a:pt x="128196" y="48985"/>
                    <a:pt x="122588" y="117048"/>
                  </a:cubicBezTo>
                  <a:lnTo>
                    <a:pt x="0" y="1616035"/>
                  </a:lnTo>
                  <a:close/>
                </a:path>
              </a:pathLst>
            </a:custGeom>
            <a:solidFill>
              <a:srgbClr val="4F2F74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92C9EDA-8815-7842-9B80-EEC865B232F4}"/>
                </a:ext>
              </a:extLst>
            </p:cNvPr>
            <p:cNvSpPr/>
            <p:nvPr/>
          </p:nvSpPr>
          <p:spPr>
            <a:xfrm>
              <a:off x="6156200" y="6158484"/>
              <a:ext cx="210081" cy="96924"/>
            </a:xfrm>
            <a:custGeom>
              <a:avLst/>
              <a:gdLst>
                <a:gd name="connsiteX0" fmla="*/ 20031 w 277224"/>
                <a:gd name="connsiteY0" fmla="*/ 10410 h 149738"/>
                <a:gd name="connsiteX1" fmla="*/ 0 w 277224"/>
                <a:gd name="connsiteY1" fmla="*/ 149738 h 149738"/>
                <a:gd name="connsiteX2" fmla="*/ 277225 w 277224"/>
                <a:gd name="connsiteY2" fmla="*/ 149738 h 149738"/>
                <a:gd name="connsiteX3" fmla="*/ 277225 w 277224"/>
                <a:gd name="connsiteY3" fmla="*/ 113705 h 149738"/>
                <a:gd name="connsiteX4" fmla="*/ 158643 w 277224"/>
                <a:gd name="connsiteY4" fmla="*/ 0 h 14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224" h="149738">
                  <a:moveTo>
                    <a:pt x="20031" y="10410"/>
                  </a:moveTo>
                  <a:lnTo>
                    <a:pt x="0" y="149738"/>
                  </a:lnTo>
                  <a:lnTo>
                    <a:pt x="277225" y="149738"/>
                  </a:lnTo>
                  <a:lnTo>
                    <a:pt x="277225" y="113705"/>
                  </a:lnTo>
                  <a:lnTo>
                    <a:pt x="158643" y="0"/>
                  </a:lnTo>
                  <a:close/>
                </a:path>
              </a:pathLst>
            </a:custGeom>
            <a:solidFill>
              <a:srgbClr val="242E47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30EB8D3E-D91E-F340-BE7E-7E9FE59358C5}"/>
                </a:ext>
              </a:extLst>
            </p:cNvPr>
            <p:cNvSpPr/>
            <p:nvPr/>
          </p:nvSpPr>
          <p:spPr>
            <a:xfrm>
              <a:off x="5935649" y="4441062"/>
              <a:ext cx="309079" cy="1066378"/>
            </a:xfrm>
            <a:custGeom>
              <a:avLst/>
              <a:gdLst>
                <a:gd name="connsiteX0" fmla="*/ 330800 w 407220"/>
                <a:gd name="connsiteY0" fmla="*/ 158940 h 1404984"/>
                <a:gd name="connsiteX1" fmla="*/ 406917 w 407220"/>
                <a:gd name="connsiteY1" fmla="*/ 1274372 h 1404984"/>
                <a:gd name="connsiteX2" fmla="*/ 290739 w 407220"/>
                <a:gd name="connsiteY2" fmla="*/ 1404893 h 1404984"/>
                <a:gd name="connsiteX3" fmla="*/ 290739 w 407220"/>
                <a:gd name="connsiteY3" fmla="*/ 1404893 h 1404984"/>
                <a:gd name="connsiteX4" fmla="*/ 164946 w 407220"/>
                <a:gd name="connsiteY4" fmla="*/ 1300796 h 1404984"/>
                <a:gd name="connsiteX5" fmla="*/ 1496 w 407220"/>
                <a:gd name="connsiteY5" fmla="*/ 187767 h 1404984"/>
                <a:gd name="connsiteX6" fmla="*/ 140108 w 407220"/>
                <a:gd name="connsiteY6" fmla="*/ 1995 h 1404984"/>
                <a:gd name="connsiteX7" fmla="*/ 140108 w 407220"/>
                <a:gd name="connsiteY7" fmla="*/ 1995 h 1404984"/>
                <a:gd name="connsiteX8" fmla="*/ 330800 w 407220"/>
                <a:gd name="connsiteY8" fmla="*/ 158940 h 1404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7220" h="1404984">
                  <a:moveTo>
                    <a:pt x="330800" y="158940"/>
                  </a:moveTo>
                  <a:lnTo>
                    <a:pt x="406917" y="1274372"/>
                  </a:lnTo>
                  <a:cubicBezTo>
                    <a:pt x="411724" y="1342435"/>
                    <a:pt x="358843" y="1401690"/>
                    <a:pt x="290739" y="1404893"/>
                  </a:cubicBezTo>
                  <a:lnTo>
                    <a:pt x="290739" y="1404893"/>
                  </a:lnTo>
                  <a:cubicBezTo>
                    <a:pt x="228243" y="1407295"/>
                    <a:pt x="173760" y="1362453"/>
                    <a:pt x="164946" y="1300796"/>
                  </a:cubicBezTo>
                  <a:lnTo>
                    <a:pt x="1496" y="187767"/>
                  </a:lnTo>
                  <a:cubicBezTo>
                    <a:pt x="-10523" y="98885"/>
                    <a:pt x="51172" y="16409"/>
                    <a:pt x="140108" y="1995"/>
                  </a:cubicBezTo>
                  <a:lnTo>
                    <a:pt x="140108" y="1995"/>
                  </a:lnTo>
                  <a:cubicBezTo>
                    <a:pt x="237858" y="-13219"/>
                    <a:pt x="326794" y="60449"/>
                    <a:pt x="330800" y="158940"/>
                  </a:cubicBezTo>
                  <a:close/>
                </a:path>
              </a:pathLst>
            </a:custGeom>
            <a:solidFill>
              <a:srgbClr val="4F2F74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09C1DD5A-2CFE-ED48-AD5F-93FB029424E1}"/>
                </a:ext>
              </a:extLst>
            </p:cNvPr>
            <p:cNvSpPr/>
            <p:nvPr/>
          </p:nvSpPr>
          <p:spPr>
            <a:xfrm>
              <a:off x="6005858" y="4855354"/>
              <a:ext cx="309079" cy="1325417"/>
            </a:xfrm>
            <a:custGeom>
              <a:avLst/>
              <a:gdLst>
                <a:gd name="connsiteX0" fmla="*/ 376850 w 376849"/>
                <a:gd name="connsiteY0" fmla="*/ 1616035 h 1616034"/>
                <a:gd name="connsiteX1" fmla="*/ 176543 w 376849"/>
                <a:gd name="connsiteY1" fmla="*/ 1614433 h 1616034"/>
                <a:gd name="connsiteX2" fmla="*/ 1075 w 376849"/>
                <a:gd name="connsiteY2" fmla="*/ 143473 h 1616034"/>
                <a:gd name="connsiteX3" fmla="*/ 122060 w 376849"/>
                <a:gd name="connsiteY3" fmla="*/ 140 h 1616034"/>
                <a:gd name="connsiteX4" fmla="*/ 122060 w 376849"/>
                <a:gd name="connsiteY4" fmla="*/ 140 h 1616034"/>
                <a:gd name="connsiteX5" fmla="*/ 254262 w 376849"/>
                <a:gd name="connsiteY5" fmla="*/ 117048 h 1616034"/>
                <a:gd name="connsiteX6" fmla="*/ 376850 w 376849"/>
                <a:gd name="connsiteY6" fmla="*/ 1616035 h 161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6849" h="1616034">
                  <a:moveTo>
                    <a:pt x="376850" y="1616035"/>
                  </a:moveTo>
                  <a:lnTo>
                    <a:pt x="176543" y="1614433"/>
                  </a:lnTo>
                  <a:lnTo>
                    <a:pt x="1075" y="143473"/>
                  </a:lnTo>
                  <a:cubicBezTo>
                    <a:pt x="-8540" y="69805"/>
                    <a:pt x="47546" y="3343"/>
                    <a:pt x="122060" y="140"/>
                  </a:cubicBezTo>
                  <a:lnTo>
                    <a:pt x="122060" y="140"/>
                  </a:lnTo>
                  <a:cubicBezTo>
                    <a:pt x="190164" y="-3063"/>
                    <a:pt x="248654" y="48985"/>
                    <a:pt x="254262" y="117048"/>
                  </a:cubicBezTo>
                  <a:lnTo>
                    <a:pt x="376850" y="1616035"/>
                  </a:lnTo>
                  <a:close/>
                </a:path>
              </a:pathLst>
            </a:custGeom>
            <a:solidFill>
              <a:srgbClr val="4F2F74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 27">
              <a:extLst>
                <a:ext uri="{FF2B5EF4-FFF2-40B4-BE49-F238E27FC236}">
                  <a16:creationId xmlns:a16="http://schemas.microsoft.com/office/drawing/2014/main" id="{1A176B88-DDD9-4F81-A4C5-17DA3AEDC439}"/>
                </a:ext>
              </a:extLst>
            </p:cNvPr>
            <p:cNvSpPr/>
            <p:nvPr/>
          </p:nvSpPr>
          <p:spPr>
            <a:xfrm rot="394206">
              <a:off x="5742629" y="4654606"/>
              <a:ext cx="263589" cy="909433"/>
            </a:xfrm>
            <a:custGeom>
              <a:avLst/>
              <a:gdLst>
                <a:gd name="connsiteX0" fmla="*/ 76420 w 407219"/>
                <a:gd name="connsiteY0" fmla="*/ 158940 h 1404984"/>
                <a:gd name="connsiteX1" fmla="*/ 304 w 407219"/>
                <a:gd name="connsiteY1" fmla="*/ 1274372 h 1404984"/>
                <a:gd name="connsiteX2" fmla="*/ 116481 w 407219"/>
                <a:gd name="connsiteY2" fmla="*/ 1404893 h 1404984"/>
                <a:gd name="connsiteX3" fmla="*/ 116481 w 407219"/>
                <a:gd name="connsiteY3" fmla="*/ 1404893 h 1404984"/>
                <a:gd name="connsiteX4" fmla="*/ 242274 w 407219"/>
                <a:gd name="connsiteY4" fmla="*/ 1300796 h 1404984"/>
                <a:gd name="connsiteX5" fmla="*/ 405724 w 407219"/>
                <a:gd name="connsiteY5" fmla="*/ 187767 h 1404984"/>
                <a:gd name="connsiteX6" fmla="*/ 267112 w 407219"/>
                <a:gd name="connsiteY6" fmla="*/ 1995 h 1404984"/>
                <a:gd name="connsiteX7" fmla="*/ 267112 w 407219"/>
                <a:gd name="connsiteY7" fmla="*/ 1995 h 1404984"/>
                <a:gd name="connsiteX8" fmla="*/ 76420 w 407219"/>
                <a:gd name="connsiteY8" fmla="*/ 158940 h 1404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7219" h="1404984">
                  <a:moveTo>
                    <a:pt x="76420" y="158940"/>
                  </a:moveTo>
                  <a:lnTo>
                    <a:pt x="304" y="1274372"/>
                  </a:lnTo>
                  <a:cubicBezTo>
                    <a:pt x="-4504" y="1342435"/>
                    <a:pt x="48377" y="1401690"/>
                    <a:pt x="116481" y="1404893"/>
                  </a:cubicBezTo>
                  <a:lnTo>
                    <a:pt x="116481" y="1404893"/>
                  </a:lnTo>
                  <a:cubicBezTo>
                    <a:pt x="178977" y="1407295"/>
                    <a:pt x="233460" y="1362453"/>
                    <a:pt x="242274" y="1300796"/>
                  </a:cubicBezTo>
                  <a:lnTo>
                    <a:pt x="405724" y="187767"/>
                  </a:lnTo>
                  <a:cubicBezTo>
                    <a:pt x="417743" y="98885"/>
                    <a:pt x="356048" y="16409"/>
                    <a:pt x="267112" y="1995"/>
                  </a:cubicBezTo>
                  <a:lnTo>
                    <a:pt x="267112" y="1995"/>
                  </a:lnTo>
                  <a:cubicBezTo>
                    <a:pt x="170164" y="-13219"/>
                    <a:pt x="81227" y="60449"/>
                    <a:pt x="76420" y="158940"/>
                  </a:cubicBezTo>
                  <a:close/>
                </a:path>
              </a:pathLst>
            </a:custGeom>
            <a:solidFill>
              <a:srgbClr val="4F2F74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C8A14C4B-C873-3A4F-A16D-62E72891AFFB}"/>
                </a:ext>
              </a:extLst>
            </p:cNvPr>
            <p:cNvSpPr/>
            <p:nvPr/>
          </p:nvSpPr>
          <p:spPr>
            <a:xfrm>
              <a:off x="5891219" y="3444085"/>
              <a:ext cx="174264" cy="356598"/>
            </a:xfrm>
            <a:custGeom>
              <a:avLst/>
              <a:gdLst>
                <a:gd name="connsiteX0" fmla="*/ 134606 w 269220"/>
                <a:gd name="connsiteY0" fmla="*/ 550909 h 550909"/>
                <a:gd name="connsiteX1" fmla="*/ 134606 w 269220"/>
                <a:gd name="connsiteY1" fmla="*/ 550909 h 550909"/>
                <a:gd name="connsiteX2" fmla="*/ 0 w 269220"/>
                <a:gd name="connsiteY2" fmla="*/ 416385 h 550909"/>
                <a:gd name="connsiteX3" fmla="*/ 0 w 269220"/>
                <a:gd name="connsiteY3" fmla="*/ 0 h 550909"/>
                <a:gd name="connsiteX4" fmla="*/ 269212 w 269220"/>
                <a:gd name="connsiteY4" fmla="*/ 0 h 550909"/>
                <a:gd name="connsiteX5" fmla="*/ 269212 w 269220"/>
                <a:gd name="connsiteY5" fmla="*/ 416385 h 550909"/>
                <a:gd name="connsiteX6" fmla="*/ 134606 w 269220"/>
                <a:gd name="connsiteY6" fmla="*/ 550909 h 55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9220" h="550909">
                  <a:moveTo>
                    <a:pt x="134606" y="550909"/>
                  </a:moveTo>
                  <a:lnTo>
                    <a:pt x="134606" y="550909"/>
                  </a:lnTo>
                  <a:cubicBezTo>
                    <a:pt x="60092" y="550909"/>
                    <a:pt x="0" y="490854"/>
                    <a:pt x="0" y="416385"/>
                  </a:cubicBezTo>
                  <a:lnTo>
                    <a:pt x="0" y="0"/>
                  </a:lnTo>
                  <a:lnTo>
                    <a:pt x="269212" y="0"/>
                  </a:lnTo>
                  <a:lnTo>
                    <a:pt x="269212" y="416385"/>
                  </a:lnTo>
                  <a:cubicBezTo>
                    <a:pt x="270013" y="490854"/>
                    <a:pt x="209120" y="550909"/>
                    <a:pt x="134606" y="550909"/>
                  </a:cubicBezTo>
                  <a:close/>
                </a:path>
              </a:pathLst>
            </a:custGeom>
            <a:solidFill>
              <a:srgbClr val="F7B690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42BA36F6-3B7C-C54B-8D99-5249536458B3}"/>
                </a:ext>
              </a:extLst>
            </p:cNvPr>
            <p:cNvSpPr/>
            <p:nvPr/>
          </p:nvSpPr>
          <p:spPr>
            <a:xfrm>
              <a:off x="6070570" y="3685936"/>
              <a:ext cx="444350" cy="679535"/>
            </a:xfrm>
            <a:custGeom>
              <a:avLst/>
              <a:gdLst>
                <a:gd name="connsiteX0" fmla="*/ 82673 w 686477"/>
                <a:gd name="connsiteY0" fmla="*/ 20329 h 1049814"/>
                <a:gd name="connsiteX1" fmla="*/ 82673 w 686477"/>
                <a:gd name="connsiteY1" fmla="*/ 20329 h 1049814"/>
                <a:gd name="connsiteX2" fmla="*/ 18575 w 686477"/>
                <a:gd name="connsiteY2" fmla="*/ 234927 h 1049814"/>
                <a:gd name="connsiteX3" fmla="*/ 403163 w 686477"/>
                <a:gd name="connsiteY3" fmla="*/ 969206 h 1049814"/>
                <a:gd name="connsiteX4" fmla="*/ 616290 w 686477"/>
                <a:gd name="connsiteY4" fmla="*/ 1026859 h 1049814"/>
                <a:gd name="connsiteX5" fmla="*/ 616290 w 686477"/>
                <a:gd name="connsiteY5" fmla="*/ 1026859 h 1049814"/>
                <a:gd name="connsiteX6" fmla="*/ 670773 w 686477"/>
                <a:gd name="connsiteY6" fmla="*/ 833881 h 1049814"/>
                <a:gd name="connsiteX7" fmla="*/ 305414 w 686477"/>
                <a:gd name="connsiteY7" fmla="*/ 89993 h 1049814"/>
                <a:gd name="connsiteX8" fmla="*/ 82673 w 686477"/>
                <a:gd name="connsiteY8" fmla="*/ 20329 h 104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6477" h="1049814">
                  <a:moveTo>
                    <a:pt x="82673" y="20329"/>
                  </a:moveTo>
                  <a:lnTo>
                    <a:pt x="82673" y="20329"/>
                  </a:lnTo>
                  <a:cubicBezTo>
                    <a:pt x="6556" y="62768"/>
                    <a:pt x="-22288" y="158056"/>
                    <a:pt x="18575" y="234927"/>
                  </a:cubicBezTo>
                  <a:lnTo>
                    <a:pt x="403163" y="969206"/>
                  </a:lnTo>
                  <a:cubicBezTo>
                    <a:pt x="444026" y="1046878"/>
                    <a:pt x="541776" y="1073302"/>
                    <a:pt x="616290" y="1026859"/>
                  </a:cubicBezTo>
                  <a:lnTo>
                    <a:pt x="616290" y="1026859"/>
                  </a:lnTo>
                  <a:cubicBezTo>
                    <a:pt x="681189" y="986022"/>
                    <a:pt x="705226" y="902745"/>
                    <a:pt x="670773" y="833881"/>
                  </a:cubicBezTo>
                  <a:lnTo>
                    <a:pt x="305414" y="89993"/>
                  </a:lnTo>
                  <a:cubicBezTo>
                    <a:pt x="265352" y="7517"/>
                    <a:pt x="163597" y="-24513"/>
                    <a:pt x="82673" y="20329"/>
                  </a:cubicBezTo>
                  <a:close/>
                </a:path>
              </a:pathLst>
            </a:custGeom>
            <a:solidFill>
              <a:srgbClr val="4F2F92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2BCBDF8-0A58-CF4B-9155-5CEF8D6E4B35}"/>
                </a:ext>
              </a:extLst>
            </p:cNvPr>
            <p:cNvSpPr/>
            <p:nvPr/>
          </p:nvSpPr>
          <p:spPr>
            <a:xfrm>
              <a:off x="5723703" y="4277531"/>
              <a:ext cx="477136" cy="423460"/>
            </a:xfrm>
            <a:custGeom>
              <a:avLst/>
              <a:gdLst>
                <a:gd name="connsiteX0" fmla="*/ 0 w 737128"/>
                <a:gd name="connsiteY0" fmla="*/ 0 h 654204"/>
                <a:gd name="connsiteX1" fmla="*/ 0 w 737128"/>
                <a:gd name="connsiteY1" fmla="*/ 346721 h 654204"/>
                <a:gd name="connsiteX2" fmla="*/ 307671 w 737128"/>
                <a:gd name="connsiteY2" fmla="*/ 654205 h 654204"/>
                <a:gd name="connsiteX3" fmla="*/ 467115 w 737128"/>
                <a:gd name="connsiteY3" fmla="*/ 654205 h 654204"/>
                <a:gd name="connsiteX4" fmla="*/ 737129 w 737128"/>
                <a:gd name="connsiteY4" fmla="*/ 384355 h 654204"/>
                <a:gd name="connsiteX5" fmla="*/ 737129 w 737128"/>
                <a:gd name="connsiteY5" fmla="*/ 0 h 654204"/>
                <a:gd name="connsiteX6" fmla="*/ 0 w 737128"/>
                <a:gd name="connsiteY6" fmla="*/ 0 h 654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7128" h="654204">
                  <a:moveTo>
                    <a:pt x="0" y="0"/>
                  </a:moveTo>
                  <a:lnTo>
                    <a:pt x="0" y="346721"/>
                  </a:lnTo>
                  <a:cubicBezTo>
                    <a:pt x="0" y="516478"/>
                    <a:pt x="137811" y="654205"/>
                    <a:pt x="307671" y="654205"/>
                  </a:cubicBezTo>
                  <a:lnTo>
                    <a:pt x="467115" y="654205"/>
                  </a:lnTo>
                  <a:cubicBezTo>
                    <a:pt x="616144" y="654205"/>
                    <a:pt x="737129" y="533293"/>
                    <a:pt x="737129" y="384355"/>
                  </a:cubicBezTo>
                  <a:lnTo>
                    <a:pt x="737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3E60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7D021FAB-DA9F-DB4A-BC5A-BF1577323659}"/>
                </a:ext>
              </a:extLst>
            </p:cNvPr>
            <p:cNvSpPr/>
            <p:nvPr/>
          </p:nvSpPr>
          <p:spPr>
            <a:xfrm>
              <a:off x="5667936" y="3665379"/>
              <a:ext cx="613402" cy="1036130"/>
            </a:xfrm>
            <a:custGeom>
              <a:avLst/>
              <a:gdLst>
                <a:gd name="connsiteX0" fmla="*/ 1225 w 947646"/>
                <a:gd name="connsiteY0" fmla="*/ 237057 h 1600718"/>
                <a:gd name="connsiteX1" fmla="*/ 57311 w 947646"/>
                <a:gd name="connsiteY1" fmla="*/ 1600718 h 1600718"/>
                <a:gd name="connsiteX2" fmla="*/ 822482 w 947646"/>
                <a:gd name="connsiteY2" fmla="*/ 1600718 h 1600718"/>
                <a:gd name="connsiteX3" fmla="*/ 947474 w 947646"/>
                <a:gd name="connsiteY3" fmla="*/ 229851 h 1600718"/>
                <a:gd name="connsiteX4" fmla="*/ 735950 w 947646"/>
                <a:gd name="connsiteY4" fmla="*/ 7245 h 1600718"/>
                <a:gd name="connsiteX5" fmla="*/ 217556 w 947646"/>
                <a:gd name="connsiteY5" fmla="*/ 38 h 1600718"/>
                <a:gd name="connsiteX6" fmla="*/ 1225 w 947646"/>
                <a:gd name="connsiteY6" fmla="*/ 237057 h 1600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646" h="1600718">
                  <a:moveTo>
                    <a:pt x="1225" y="237057"/>
                  </a:moveTo>
                  <a:lnTo>
                    <a:pt x="57311" y="1600718"/>
                  </a:lnTo>
                  <a:lnTo>
                    <a:pt x="822482" y="1600718"/>
                  </a:lnTo>
                  <a:lnTo>
                    <a:pt x="947474" y="229851"/>
                  </a:lnTo>
                  <a:cubicBezTo>
                    <a:pt x="952281" y="108939"/>
                    <a:pt x="856134" y="8846"/>
                    <a:pt x="735950" y="7245"/>
                  </a:cubicBezTo>
                  <a:lnTo>
                    <a:pt x="217556" y="38"/>
                  </a:lnTo>
                  <a:cubicBezTo>
                    <a:pt x="89360" y="-2364"/>
                    <a:pt x="-12396" y="108939"/>
                    <a:pt x="1225" y="237057"/>
                  </a:cubicBezTo>
                  <a:close/>
                </a:path>
              </a:pathLst>
            </a:custGeom>
            <a:solidFill>
              <a:srgbClr val="4F2F92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E012A84C-4FEF-D04F-B0F2-370E8CCA0528}"/>
                </a:ext>
              </a:extLst>
            </p:cNvPr>
            <p:cNvSpPr/>
            <p:nvPr/>
          </p:nvSpPr>
          <p:spPr>
            <a:xfrm>
              <a:off x="5884996" y="3665405"/>
              <a:ext cx="237012" cy="611089"/>
            </a:xfrm>
            <a:custGeom>
              <a:avLst/>
              <a:gdLst>
                <a:gd name="connsiteX0" fmla="*/ 0 w 366160"/>
                <a:gd name="connsiteY0" fmla="*/ 0 h 944072"/>
                <a:gd name="connsiteX1" fmla="*/ 282032 w 366160"/>
                <a:gd name="connsiteY1" fmla="*/ 944073 h 944072"/>
                <a:gd name="connsiteX2" fmla="*/ 366161 w 366160"/>
                <a:gd name="connsiteY2" fmla="*/ 271451 h 944072"/>
                <a:gd name="connsiteX3" fmla="*/ 282833 w 366160"/>
                <a:gd name="connsiteY3" fmla="*/ 0 h 94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160" h="944072">
                  <a:moveTo>
                    <a:pt x="0" y="0"/>
                  </a:moveTo>
                  <a:lnTo>
                    <a:pt x="282032" y="944073"/>
                  </a:lnTo>
                  <a:lnTo>
                    <a:pt x="366161" y="271451"/>
                  </a:lnTo>
                  <a:lnTo>
                    <a:pt x="282833" y="0"/>
                  </a:lnTo>
                  <a:close/>
                </a:path>
              </a:pathLst>
            </a:custGeom>
            <a:solidFill>
              <a:srgbClr val="FFFFFF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5967225A-9497-3A4E-A592-C4220DA20026}"/>
                </a:ext>
              </a:extLst>
            </p:cNvPr>
            <p:cNvSpPr/>
            <p:nvPr/>
          </p:nvSpPr>
          <p:spPr>
            <a:xfrm>
              <a:off x="6006355" y="3667996"/>
              <a:ext cx="96983" cy="649444"/>
            </a:xfrm>
            <a:custGeom>
              <a:avLst/>
              <a:gdLst>
                <a:gd name="connsiteX0" fmla="*/ 0 w 149829"/>
                <a:gd name="connsiteY0" fmla="*/ 669419 h 1003327"/>
                <a:gd name="connsiteX1" fmla="*/ 102557 w 149829"/>
                <a:gd name="connsiteY1" fmla="*/ 1003328 h 1003327"/>
                <a:gd name="connsiteX2" fmla="*/ 149830 w 149829"/>
                <a:gd name="connsiteY2" fmla="*/ 691039 h 1003327"/>
                <a:gd name="connsiteX3" fmla="*/ 1603 w 149829"/>
                <a:gd name="connsiteY3" fmla="*/ 0 h 100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829" h="1003327">
                  <a:moveTo>
                    <a:pt x="0" y="669419"/>
                  </a:moveTo>
                  <a:lnTo>
                    <a:pt x="102557" y="1003328"/>
                  </a:lnTo>
                  <a:lnTo>
                    <a:pt x="149830" y="691039"/>
                  </a:lnTo>
                  <a:lnTo>
                    <a:pt x="1603" y="0"/>
                  </a:lnTo>
                  <a:close/>
                </a:path>
              </a:pathLst>
            </a:custGeom>
            <a:solidFill>
              <a:srgbClr val="CCC4E0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B128E8EE-79AA-8C45-982E-0062A4F42053}"/>
                </a:ext>
              </a:extLst>
            </p:cNvPr>
            <p:cNvSpPr/>
            <p:nvPr/>
          </p:nvSpPr>
          <p:spPr>
            <a:xfrm>
              <a:off x="5827819" y="3197331"/>
              <a:ext cx="331930" cy="391264"/>
            </a:xfrm>
            <a:custGeom>
              <a:avLst/>
              <a:gdLst>
                <a:gd name="connsiteX0" fmla="*/ 43465 w 512799"/>
                <a:gd name="connsiteY0" fmla="*/ 296333 h 604464"/>
                <a:gd name="connsiteX1" fmla="*/ 45068 w 512799"/>
                <a:gd name="connsiteY1" fmla="*/ 295532 h 604464"/>
                <a:gd name="connsiteX2" fmla="*/ 1000 w 512799"/>
                <a:gd name="connsiteY2" fmla="*/ 155403 h 604464"/>
                <a:gd name="connsiteX3" fmla="*/ 299057 w 512799"/>
                <a:gd name="connsiteY3" fmla="*/ 59 h 604464"/>
                <a:gd name="connsiteX4" fmla="*/ 480134 w 512799"/>
                <a:gd name="connsiteY4" fmla="*/ 578994 h 604464"/>
                <a:gd name="connsiteX5" fmla="*/ 135606 w 512799"/>
                <a:gd name="connsiteY5" fmla="*/ 498120 h 604464"/>
                <a:gd name="connsiteX6" fmla="*/ 105961 w 512799"/>
                <a:gd name="connsiteY6" fmla="*/ 406835 h 604464"/>
                <a:gd name="connsiteX7" fmla="*/ 41061 w 512799"/>
                <a:gd name="connsiteY7" fmla="*/ 380411 h 604464"/>
                <a:gd name="connsiteX8" fmla="*/ 43465 w 512799"/>
                <a:gd name="connsiteY8" fmla="*/ 296333 h 60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2799" h="604464">
                  <a:moveTo>
                    <a:pt x="43465" y="296333"/>
                  </a:moveTo>
                  <a:cubicBezTo>
                    <a:pt x="44266" y="296333"/>
                    <a:pt x="44266" y="295532"/>
                    <a:pt x="45068" y="295532"/>
                  </a:cubicBezTo>
                  <a:cubicBezTo>
                    <a:pt x="13820" y="256296"/>
                    <a:pt x="-4609" y="245886"/>
                    <a:pt x="1000" y="155403"/>
                  </a:cubicBezTo>
                  <a:cubicBezTo>
                    <a:pt x="12217" y="-7148"/>
                    <a:pt x="206114" y="3262"/>
                    <a:pt x="299057" y="59"/>
                  </a:cubicBezTo>
                  <a:cubicBezTo>
                    <a:pt x="465712" y="-6347"/>
                    <a:pt x="569070" y="510131"/>
                    <a:pt x="480134" y="578994"/>
                  </a:cubicBezTo>
                  <a:cubicBezTo>
                    <a:pt x="391198" y="647858"/>
                    <a:pt x="154034" y="562179"/>
                    <a:pt x="135606" y="498120"/>
                  </a:cubicBezTo>
                  <a:cubicBezTo>
                    <a:pt x="125190" y="461286"/>
                    <a:pt x="115575" y="431658"/>
                    <a:pt x="105961" y="406835"/>
                  </a:cubicBezTo>
                  <a:cubicBezTo>
                    <a:pt x="84328" y="412440"/>
                    <a:pt x="57887" y="402832"/>
                    <a:pt x="41061" y="380411"/>
                  </a:cubicBezTo>
                  <a:cubicBezTo>
                    <a:pt x="19428" y="351584"/>
                    <a:pt x="21031" y="313949"/>
                    <a:pt x="43465" y="296333"/>
                  </a:cubicBezTo>
                  <a:close/>
                </a:path>
              </a:pathLst>
            </a:custGeom>
            <a:solidFill>
              <a:srgbClr val="F7B690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F2A23D49-802D-FF45-B984-2FB9F3F8413E}"/>
                </a:ext>
              </a:extLst>
            </p:cNvPr>
            <p:cNvSpPr/>
            <p:nvPr/>
          </p:nvSpPr>
          <p:spPr>
            <a:xfrm>
              <a:off x="5774958" y="3125842"/>
              <a:ext cx="394087" cy="350897"/>
            </a:xfrm>
            <a:custGeom>
              <a:avLst/>
              <a:gdLst>
                <a:gd name="connsiteX0" fmla="*/ 446421 w 608825"/>
                <a:gd name="connsiteY0" fmla="*/ 0 h 542101"/>
                <a:gd name="connsiteX1" fmla="*/ 608268 w 608825"/>
                <a:gd name="connsiteY1" fmla="*/ 193779 h 542101"/>
                <a:gd name="connsiteX2" fmla="*/ 419179 w 608825"/>
                <a:gd name="connsiteY2" fmla="*/ 286665 h 542101"/>
                <a:gd name="connsiteX3" fmla="*/ 237300 w 608825"/>
                <a:gd name="connsiteY3" fmla="*/ 451618 h 542101"/>
                <a:gd name="connsiteX4" fmla="*/ 208456 w 608825"/>
                <a:gd name="connsiteY4" fmla="*/ 451618 h 542101"/>
                <a:gd name="connsiteX5" fmla="*/ 169997 w 608825"/>
                <a:gd name="connsiteY5" fmla="*/ 395566 h 542101"/>
                <a:gd name="connsiteX6" fmla="*/ 121924 w 608825"/>
                <a:gd name="connsiteY6" fmla="*/ 451618 h 542101"/>
                <a:gd name="connsiteX7" fmla="*/ 181214 w 608825"/>
                <a:gd name="connsiteY7" fmla="*/ 505267 h 542101"/>
                <a:gd name="connsiteX8" fmla="*/ 180413 w 608825"/>
                <a:gd name="connsiteY8" fmla="*/ 542101 h 542101"/>
                <a:gd name="connsiteX9" fmla="*/ 82664 w 608825"/>
                <a:gd name="connsiteY9" fmla="*/ 473238 h 542101"/>
                <a:gd name="connsiteX10" fmla="*/ 58627 w 608825"/>
                <a:gd name="connsiteY10" fmla="*/ 334709 h 542101"/>
                <a:gd name="connsiteX11" fmla="*/ 6547 w 608825"/>
                <a:gd name="connsiteY11" fmla="*/ 170558 h 542101"/>
                <a:gd name="connsiteX12" fmla="*/ 354280 w 608825"/>
                <a:gd name="connsiteY12" fmla="*/ 59255 h 542101"/>
                <a:gd name="connsiteX13" fmla="*/ 446421 w 608825"/>
                <a:gd name="connsiteY13" fmla="*/ 0 h 542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8825" h="542101">
                  <a:moveTo>
                    <a:pt x="446421" y="0"/>
                  </a:moveTo>
                  <a:cubicBezTo>
                    <a:pt x="589039" y="18417"/>
                    <a:pt x="613076" y="140930"/>
                    <a:pt x="608268" y="193779"/>
                  </a:cubicBezTo>
                  <a:cubicBezTo>
                    <a:pt x="603461" y="245827"/>
                    <a:pt x="591443" y="295473"/>
                    <a:pt x="419179" y="286665"/>
                  </a:cubicBezTo>
                  <a:cubicBezTo>
                    <a:pt x="246114" y="277857"/>
                    <a:pt x="237300" y="451618"/>
                    <a:pt x="237300" y="451618"/>
                  </a:cubicBezTo>
                  <a:lnTo>
                    <a:pt x="208456" y="451618"/>
                  </a:lnTo>
                  <a:cubicBezTo>
                    <a:pt x="208456" y="451618"/>
                    <a:pt x="210860" y="404374"/>
                    <a:pt x="169997" y="395566"/>
                  </a:cubicBezTo>
                  <a:cubicBezTo>
                    <a:pt x="129936" y="386758"/>
                    <a:pt x="113110" y="416385"/>
                    <a:pt x="121924" y="451618"/>
                  </a:cubicBezTo>
                  <a:cubicBezTo>
                    <a:pt x="130737" y="487651"/>
                    <a:pt x="181214" y="505267"/>
                    <a:pt x="181214" y="505267"/>
                  </a:cubicBezTo>
                  <a:lnTo>
                    <a:pt x="180413" y="542101"/>
                  </a:lnTo>
                  <a:cubicBezTo>
                    <a:pt x="180413" y="542101"/>
                    <a:pt x="109104" y="542902"/>
                    <a:pt x="82664" y="473238"/>
                  </a:cubicBezTo>
                  <a:cubicBezTo>
                    <a:pt x="56223" y="403573"/>
                    <a:pt x="83465" y="374747"/>
                    <a:pt x="58627" y="334709"/>
                  </a:cubicBezTo>
                  <a:cubicBezTo>
                    <a:pt x="33789" y="294672"/>
                    <a:pt x="-18291" y="265846"/>
                    <a:pt x="6547" y="170558"/>
                  </a:cubicBezTo>
                  <a:cubicBezTo>
                    <a:pt x="29783" y="80875"/>
                    <a:pt x="202848" y="39236"/>
                    <a:pt x="354280" y="59255"/>
                  </a:cubicBezTo>
                  <a:cubicBezTo>
                    <a:pt x="505711" y="79273"/>
                    <a:pt x="446421" y="0"/>
                    <a:pt x="446421" y="0"/>
                  </a:cubicBezTo>
                  <a:close/>
                </a:path>
              </a:pathLst>
            </a:custGeom>
            <a:solidFill>
              <a:srgbClr val="242E47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9" name="Graphic 5">
              <a:extLst>
                <a:ext uri="{FF2B5EF4-FFF2-40B4-BE49-F238E27FC236}">
                  <a16:creationId xmlns:a16="http://schemas.microsoft.com/office/drawing/2014/main" id="{6A1ABB5B-0F9F-5A47-A249-AB8C19024F16}"/>
                </a:ext>
              </a:extLst>
            </p:cNvPr>
            <p:cNvGrpSpPr/>
            <p:nvPr/>
          </p:nvGrpSpPr>
          <p:grpSpPr>
            <a:xfrm>
              <a:off x="5338112" y="4085175"/>
              <a:ext cx="519978" cy="607679"/>
              <a:chOff x="5127876" y="5176089"/>
              <a:chExt cx="803314" cy="938804"/>
            </a:xfrm>
          </p:grpSpPr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45AA2279-E728-AC48-B3F9-B1E54E18086C}"/>
                  </a:ext>
                </a:extLst>
              </p:cNvPr>
              <p:cNvSpPr/>
              <p:nvPr/>
            </p:nvSpPr>
            <p:spPr>
              <a:xfrm>
                <a:off x="5561793" y="5960736"/>
                <a:ext cx="369397" cy="154157"/>
              </a:xfrm>
              <a:custGeom>
                <a:avLst/>
                <a:gdLst>
                  <a:gd name="connsiteX0" fmla="*/ 92078 w 369397"/>
                  <a:gd name="connsiteY0" fmla="*/ 124289 h 154157"/>
                  <a:gd name="connsiteX1" fmla="*/ 11154 w 369397"/>
                  <a:gd name="connsiteY1" fmla="*/ 79447 h 154157"/>
                  <a:gd name="connsiteX2" fmla="*/ 19166 w 369397"/>
                  <a:gd name="connsiteY2" fmla="*/ 38610 h 154157"/>
                  <a:gd name="connsiteX3" fmla="*/ 138549 w 369397"/>
                  <a:gd name="connsiteY3" fmla="*/ 23395 h 154157"/>
                  <a:gd name="connsiteX4" fmla="*/ 280366 w 369397"/>
                  <a:gd name="connsiteY4" fmla="*/ 975 h 154157"/>
                  <a:gd name="connsiteX5" fmla="*/ 369302 w 369397"/>
                  <a:gd name="connsiteY5" fmla="*/ 73041 h 154157"/>
                  <a:gd name="connsiteX6" fmla="*/ 369302 w 369397"/>
                  <a:gd name="connsiteY6" fmla="*/ 73041 h 154157"/>
                  <a:gd name="connsiteX7" fmla="*/ 280366 w 369397"/>
                  <a:gd name="connsiteY7" fmla="*/ 153115 h 154157"/>
                  <a:gd name="connsiteX8" fmla="*/ 92078 w 369397"/>
                  <a:gd name="connsiteY8" fmla="*/ 124289 h 154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9397" h="154157">
                    <a:moveTo>
                      <a:pt x="92078" y="124289"/>
                    </a:moveTo>
                    <a:lnTo>
                      <a:pt x="11154" y="79447"/>
                    </a:lnTo>
                    <a:cubicBezTo>
                      <a:pt x="-7274" y="69038"/>
                      <a:pt x="-1666" y="41812"/>
                      <a:pt x="19166" y="38610"/>
                    </a:cubicBezTo>
                    <a:lnTo>
                      <a:pt x="138549" y="23395"/>
                    </a:lnTo>
                    <a:lnTo>
                      <a:pt x="280366" y="975"/>
                    </a:lnTo>
                    <a:cubicBezTo>
                      <a:pt x="325235" y="-6232"/>
                      <a:pt x="366898" y="27399"/>
                      <a:pt x="369302" y="73041"/>
                    </a:cubicBezTo>
                    <a:lnTo>
                      <a:pt x="369302" y="73041"/>
                    </a:lnTo>
                    <a:cubicBezTo>
                      <a:pt x="371706" y="121886"/>
                      <a:pt x="328440" y="161123"/>
                      <a:pt x="280366" y="153115"/>
                    </a:cubicBezTo>
                    <a:lnTo>
                      <a:pt x="92078" y="124289"/>
                    </a:lnTo>
                    <a:close/>
                  </a:path>
                </a:pathLst>
              </a:custGeom>
              <a:solidFill>
                <a:srgbClr val="F7B685"/>
              </a:solidFill>
              <a:ln w="80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6BF5064D-A683-8F4D-A965-456BA18DF826}"/>
                  </a:ext>
                </a:extLst>
              </p:cNvPr>
              <p:cNvSpPr/>
              <p:nvPr/>
            </p:nvSpPr>
            <p:spPr>
              <a:xfrm>
                <a:off x="5536891" y="5923275"/>
                <a:ext cx="190691" cy="160948"/>
              </a:xfrm>
              <a:custGeom>
                <a:avLst/>
                <a:gdLst>
                  <a:gd name="connsiteX0" fmla="*/ 149830 w 190691"/>
                  <a:gd name="connsiteY0" fmla="*/ 0 h 160948"/>
                  <a:gd name="connsiteX1" fmla="*/ 190692 w 190691"/>
                  <a:gd name="connsiteY1" fmla="*/ 57653 h 160948"/>
                  <a:gd name="connsiteX2" fmla="*/ 43266 w 190691"/>
                  <a:gd name="connsiteY2" fmla="*/ 160949 h 160948"/>
                  <a:gd name="connsiteX3" fmla="*/ 0 w 190691"/>
                  <a:gd name="connsiteY3" fmla="*/ 75270 h 16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691" h="160948">
                    <a:moveTo>
                      <a:pt x="149830" y="0"/>
                    </a:moveTo>
                    <a:lnTo>
                      <a:pt x="190692" y="57653"/>
                    </a:lnTo>
                    <a:lnTo>
                      <a:pt x="43266" y="160949"/>
                    </a:lnTo>
                    <a:lnTo>
                      <a:pt x="0" y="75270"/>
                    </a:lnTo>
                    <a:close/>
                  </a:path>
                </a:pathLst>
              </a:custGeom>
              <a:solidFill>
                <a:srgbClr val="FFFFFF"/>
              </a:solidFill>
              <a:ln w="80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92C88B26-47D6-414C-B1D4-CB6A5A7A77FD}"/>
                  </a:ext>
                </a:extLst>
              </p:cNvPr>
              <p:cNvSpPr/>
              <p:nvPr/>
            </p:nvSpPr>
            <p:spPr>
              <a:xfrm>
                <a:off x="5127876" y="5176089"/>
                <a:ext cx="599707" cy="886515"/>
              </a:xfrm>
              <a:custGeom>
                <a:avLst/>
                <a:gdLst>
                  <a:gd name="connsiteX0" fmla="*/ 599708 w 599707"/>
                  <a:gd name="connsiteY0" fmla="*/ 795231 h 886515"/>
                  <a:gd name="connsiteX1" fmla="*/ 289633 w 599707"/>
                  <a:gd name="connsiteY1" fmla="*/ 88978 h 886515"/>
                  <a:gd name="connsiteX2" fmla="*/ 90929 w 599707"/>
                  <a:gd name="connsiteY2" fmla="*/ 12908 h 886515"/>
                  <a:gd name="connsiteX3" fmla="*/ 30035 w 599707"/>
                  <a:gd name="connsiteY3" fmla="*/ 241919 h 886515"/>
                  <a:gd name="connsiteX4" fmla="*/ 433052 w 599707"/>
                  <a:gd name="connsiteY4" fmla="*/ 886515 h 886515"/>
                  <a:gd name="connsiteX5" fmla="*/ 599708 w 599707"/>
                  <a:gd name="connsiteY5" fmla="*/ 795231 h 886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9707" h="886515">
                    <a:moveTo>
                      <a:pt x="599708" y="795231"/>
                    </a:moveTo>
                    <a:lnTo>
                      <a:pt x="289633" y="88978"/>
                    </a:lnTo>
                    <a:cubicBezTo>
                      <a:pt x="255180" y="13708"/>
                      <a:pt x="167045" y="-20723"/>
                      <a:pt x="90929" y="12908"/>
                    </a:cubicBezTo>
                    <a:cubicBezTo>
                      <a:pt x="1993" y="52144"/>
                      <a:pt x="-28454" y="163447"/>
                      <a:pt x="30035" y="241919"/>
                    </a:cubicBezTo>
                    <a:lnTo>
                      <a:pt x="433052" y="886515"/>
                    </a:lnTo>
                    <a:lnTo>
                      <a:pt x="599708" y="795231"/>
                    </a:lnTo>
                    <a:close/>
                  </a:path>
                </a:pathLst>
              </a:custGeom>
              <a:solidFill>
                <a:srgbClr val="4F2F92"/>
              </a:solidFill>
              <a:ln w="80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8A0CD6F5-1EC7-4742-96B3-2324139B2059}"/>
                </a:ext>
              </a:extLst>
            </p:cNvPr>
            <p:cNvSpPr/>
            <p:nvPr/>
          </p:nvSpPr>
          <p:spPr>
            <a:xfrm>
              <a:off x="5337507" y="3672358"/>
              <a:ext cx="551235" cy="608470"/>
            </a:xfrm>
            <a:custGeom>
              <a:avLst/>
              <a:gdLst>
                <a:gd name="connsiteX0" fmla="*/ 790532 w 851603"/>
                <a:gd name="connsiteY0" fmla="*/ 34900 h 940026"/>
                <a:gd name="connsiteX1" fmla="*/ 790532 w 851603"/>
                <a:gd name="connsiteY1" fmla="*/ 34900 h 940026"/>
                <a:gd name="connsiteX2" fmla="*/ 566990 w 851603"/>
                <a:gd name="connsiteY2" fmla="*/ 58122 h 940026"/>
                <a:gd name="connsiteX3" fmla="*/ 34975 w 851603"/>
                <a:gd name="connsiteY3" fmla="*/ 693909 h 940026"/>
                <a:gd name="connsiteX4" fmla="*/ 63018 w 851603"/>
                <a:gd name="connsiteY4" fmla="*/ 912512 h 940026"/>
                <a:gd name="connsiteX5" fmla="*/ 63018 w 851603"/>
                <a:gd name="connsiteY5" fmla="*/ 912512 h 940026"/>
                <a:gd name="connsiteX6" fmla="*/ 262524 w 851603"/>
                <a:gd name="connsiteY6" fmla="*/ 889290 h 940026"/>
                <a:gd name="connsiteX7" fmla="*/ 810563 w 851603"/>
                <a:gd name="connsiteY7" fmla="*/ 267115 h 940026"/>
                <a:gd name="connsiteX8" fmla="*/ 790532 w 851603"/>
                <a:gd name="connsiteY8" fmla="*/ 34900 h 940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603" h="940026">
                  <a:moveTo>
                    <a:pt x="790532" y="34900"/>
                  </a:moveTo>
                  <a:lnTo>
                    <a:pt x="790532" y="34900"/>
                  </a:lnTo>
                  <a:cubicBezTo>
                    <a:pt x="722428" y="-19550"/>
                    <a:pt x="623076" y="-9141"/>
                    <a:pt x="566990" y="58122"/>
                  </a:cubicBezTo>
                  <a:lnTo>
                    <a:pt x="34975" y="693909"/>
                  </a:lnTo>
                  <a:cubicBezTo>
                    <a:pt x="-21111" y="761172"/>
                    <a:pt x="-8291" y="862065"/>
                    <a:pt x="63018" y="912512"/>
                  </a:cubicBezTo>
                  <a:lnTo>
                    <a:pt x="63018" y="912512"/>
                  </a:lnTo>
                  <a:cubicBezTo>
                    <a:pt x="125514" y="956552"/>
                    <a:pt x="212046" y="946943"/>
                    <a:pt x="262524" y="889290"/>
                  </a:cubicBezTo>
                  <a:lnTo>
                    <a:pt x="810563" y="267115"/>
                  </a:lnTo>
                  <a:cubicBezTo>
                    <a:pt x="872257" y="197450"/>
                    <a:pt x="863444" y="91753"/>
                    <a:pt x="790532" y="34900"/>
                  </a:cubicBezTo>
                  <a:close/>
                </a:path>
              </a:pathLst>
            </a:custGeom>
            <a:solidFill>
              <a:srgbClr val="4F2F92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4" name="Graphic 5">
              <a:extLst>
                <a:ext uri="{FF2B5EF4-FFF2-40B4-BE49-F238E27FC236}">
                  <a16:creationId xmlns:a16="http://schemas.microsoft.com/office/drawing/2014/main" id="{6A1ABB5B-0F9F-5A47-A249-AB8C19024F16}"/>
                </a:ext>
              </a:extLst>
            </p:cNvPr>
            <p:cNvGrpSpPr/>
            <p:nvPr/>
          </p:nvGrpSpPr>
          <p:grpSpPr>
            <a:xfrm>
              <a:off x="6320388" y="3443049"/>
              <a:ext cx="323877" cy="918199"/>
              <a:chOff x="6645396" y="4184067"/>
              <a:chExt cx="500358" cy="1418526"/>
            </a:xfrm>
          </p:grpSpPr>
          <p:grpSp>
            <p:nvGrpSpPr>
              <p:cNvPr id="45" name="Graphic 5">
                <a:extLst>
                  <a:ext uri="{FF2B5EF4-FFF2-40B4-BE49-F238E27FC236}">
                    <a16:creationId xmlns:a16="http://schemas.microsoft.com/office/drawing/2014/main" id="{6A1ABB5B-0F9F-5A47-A249-AB8C19024F16}"/>
                  </a:ext>
                </a:extLst>
              </p:cNvPr>
              <p:cNvGrpSpPr/>
              <p:nvPr/>
            </p:nvGrpSpPr>
            <p:grpSpPr>
              <a:xfrm>
                <a:off x="6645396" y="4337712"/>
                <a:ext cx="500358" cy="1264881"/>
                <a:chOff x="6645396" y="4337712"/>
                <a:chExt cx="500358" cy="1264881"/>
              </a:xfrm>
            </p:grpSpPr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488F4156-F1A4-FD45-99CB-24CDA321456D}"/>
                    </a:ext>
                  </a:extLst>
                </p:cNvPr>
                <p:cNvSpPr/>
                <p:nvPr/>
              </p:nvSpPr>
              <p:spPr>
                <a:xfrm>
                  <a:off x="6974119" y="4337712"/>
                  <a:ext cx="171189" cy="406177"/>
                </a:xfrm>
                <a:custGeom>
                  <a:avLst/>
                  <a:gdLst>
                    <a:gd name="connsiteX0" fmla="*/ 115550 w 171189"/>
                    <a:gd name="connsiteY0" fmla="*/ 311585 h 406177"/>
                    <a:gd name="connsiteX1" fmla="*/ 57861 w 171189"/>
                    <a:gd name="connsiteY1" fmla="*/ 395663 h 406177"/>
                    <a:gd name="connsiteX2" fmla="*/ 13794 w 171189"/>
                    <a:gd name="connsiteY2" fmla="*/ 382851 h 406177"/>
                    <a:gd name="connsiteX3" fmla="*/ 9788 w 171189"/>
                    <a:gd name="connsiteY3" fmla="*/ 249128 h 406177"/>
                    <a:gd name="connsiteX4" fmla="*/ 173 w 171189"/>
                    <a:gd name="connsiteY4" fmla="*/ 90581 h 406177"/>
                    <a:gd name="connsiteX5" fmla="*/ 89109 w 171189"/>
                    <a:gd name="connsiteY5" fmla="*/ 97 h 406177"/>
                    <a:gd name="connsiteX6" fmla="*/ 89109 w 171189"/>
                    <a:gd name="connsiteY6" fmla="*/ 97 h 406177"/>
                    <a:gd name="connsiteX7" fmla="*/ 168431 w 171189"/>
                    <a:gd name="connsiteY7" fmla="*/ 106596 h 406177"/>
                    <a:gd name="connsiteX8" fmla="*/ 115550 w 171189"/>
                    <a:gd name="connsiteY8" fmla="*/ 311585 h 406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1189" h="406177">
                      <a:moveTo>
                        <a:pt x="115550" y="311585"/>
                      </a:moveTo>
                      <a:lnTo>
                        <a:pt x="57861" y="395663"/>
                      </a:lnTo>
                      <a:cubicBezTo>
                        <a:pt x="45042" y="414881"/>
                        <a:pt x="14595" y="406073"/>
                        <a:pt x="13794" y="382851"/>
                      </a:cubicBezTo>
                      <a:lnTo>
                        <a:pt x="9788" y="249128"/>
                      </a:lnTo>
                      <a:lnTo>
                        <a:pt x="173" y="90581"/>
                      </a:lnTo>
                      <a:cubicBezTo>
                        <a:pt x="-3032" y="40134"/>
                        <a:pt x="38632" y="-2305"/>
                        <a:pt x="89109" y="97"/>
                      </a:cubicBezTo>
                      <a:lnTo>
                        <a:pt x="89109" y="97"/>
                      </a:lnTo>
                      <a:cubicBezTo>
                        <a:pt x="143593" y="2499"/>
                        <a:pt x="182051" y="53747"/>
                        <a:pt x="168431" y="106596"/>
                      </a:cubicBezTo>
                      <a:lnTo>
                        <a:pt x="115550" y="311585"/>
                      </a:lnTo>
                      <a:close/>
                    </a:path>
                  </a:pathLst>
                </a:custGeom>
                <a:solidFill>
                  <a:srgbClr val="F7B685"/>
                </a:solidFill>
                <a:ln w="80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88B24561-0045-7F40-A55E-DAC84D936F88}"/>
                    </a:ext>
                  </a:extLst>
                </p:cNvPr>
                <p:cNvSpPr/>
                <p:nvPr/>
              </p:nvSpPr>
              <p:spPr>
                <a:xfrm>
                  <a:off x="6955864" y="4565219"/>
                  <a:ext cx="189890" cy="138528"/>
                </a:xfrm>
                <a:custGeom>
                  <a:avLst/>
                  <a:gdLst>
                    <a:gd name="connsiteX0" fmla="*/ 0 w 189890"/>
                    <a:gd name="connsiteY0" fmla="*/ 84878 h 138528"/>
                    <a:gd name="connsiteX1" fmla="*/ 28844 w 189890"/>
                    <a:gd name="connsiteY1" fmla="*/ 0 h 138528"/>
                    <a:gd name="connsiteX2" fmla="*/ 189891 w 189890"/>
                    <a:gd name="connsiteY2" fmla="*/ 48044 h 138528"/>
                    <a:gd name="connsiteX3" fmla="*/ 158643 w 189890"/>
                    <a:gd name="connsiteY3" fmla="*/ 138528 h 138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9890" h="138528">
                      <a:moveTo>
                        <a:pt x="0" y="84878"/>
                      </a:moveTo>
                      <a:lnTo>
                        <a:pt x="28844" y="0"/>
                      </a:lnTo>
                      <a:lnTo>
                        <a:pt x="189891" y="48044"/>
                      </a:lnTo>
                      <a:lnTo>
                        <a:pt x="158643" y="1385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0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587E69D3-FB39-DE44-8EE2-D28034ED735E}"/>
                    </a:ext>
                  </a:extLst>
                </p:cNvPr>
                <p:cNvSpPr/>
                <p:nvPr/>
              </p:nvSpPr>
              <p:spPr>
                <a:xfrm>
                  <a:off x="6645396" y="4599651"/>
                  <a:ext cx="498756" cy="1002942"/>
                </a:xfrm>
                <a:custGeom>
                  <a:avLst/>
                  <a:gdLst>
                    <a:gd name="connsiteX0" fmla="*/ 315276 w 498756"/>
                    <a:gd name="connsiteY0" fmla="*/ 0 h 1002942"/>
                    <a:gd name="connsiteX1" fmla="*/ 10008 w 498756"/>
                    <a:gd name="connsiteY1" fmla="*/ 797537 h 1002942"/>
                    <a:gd name="connsiteX2" fmla="*/ 95739 w 498756"/>
                    <a:gd name="connsiteY2" fmla="*/ 992117 h 1002942"/>
                    <a:gd name="connsiteX3" fmla="*/ 301655 w 498756"/>
                    <a:gd name="connsiteY3" fmla="*/ 874409 h 1002942"/>
                    <a:gd name="connsiteX4" fmla="*/ 498756 w 498756"/>
                    <a:gd name="connsiteY4" fmla="*/ 53650 h 1002942"/>
                    <a:gd name="connsiteX5" fmla="*/ 315276 w 498756"/>
                    <a:gd name="connsiteY5" fmla="*/ 0 h 1002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8756" h="1002942">
                      <a:moveTo>
                        <a:pt x="315276" y="0"/>
                      </a:moveTo>
                      <a:lnTo>
                        <a:pt x="10008" y="797537"/>
                      </a:lnTo>
                      <a:cubicBezTo>
                        <a:pt x="-19637" y="875209"/>
                        <a:pt x="18822" y="961689"/>
                        <a:pt x="95739" y="992117"/>
                      </a:cubicBezTo>
                      <a:cubicBezTo>
                        <a:pt x="186278" y="1028151"/>
                        <a:pt x="286431" y="970497"/>
                        <a:pt x="301655" y="874409"/>
                      </a:cubicBezTo>
                      <a:lnTo>
                        <a:pt x="498756" y="53650"/>
                      </a:lnTo>
                      <a:lnTo>
                        <a:pt x="315276" y="0"/>
                      </a:lnTo>
                      <a:close/>
                    </a:path>
                  </a:pathLst>
                </a:custGeom>
                <a:solidFill>
                  <a:srgbClr val="4F2F92"/>
                </a:solidFill>
                <a:ln w="80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9ED7D5DA-8D60-2046-9453-8A021F88CD36}"/>
                  </a:ext>
                </a:extLst>
              </p:cNvPr>
              <p:cNvSpPr/>
              <p:nvPr/>
            </p:nvSpPr>
            <p:spPr>
              <a:xfrm>
                <a:off x="6975093" y="4184067"/>
                <a:ext cx="51278" cy="278657"/>
              </a:xfrm>
              <a:custGeom>
                <a:avLst/>
                <a:gdLst>
                  <a:gd name="connsiteX0" fmla="*/ 25639 w 51278"/>
                  <a:gd name="connsiteY0" fmla="*/ 278658 h 278657"/>
                  <a:gd name="connsiteX1" fmla="*/ 25639 w 51278"/>
                  <a:gd name="connsiteY1" fmla="*/ 278658 h 278657"/>
                  <a:gd name="connsiteX2" fmla="*/ 0 w 51278"/>
                  <a:gd name="connsiteY2" fmla="*/ 253034 h 278657"/>
                  <a:gd name="connsiteX3" fmla="*/ 0 w 51278"/>
                  <a:gd name="connsiteY3" fmla="*/ 25624 h 278657"/>
                  <a:gd name="connsiteX4" fmla="*/ 25639 w 51278"/>
                  <a:gd name="connsiteY4" fmla="*/ 0 h 278657"/>
                  <a:gd name="connsiteX5" fmla="*/ 25639 w 51278"/>
                  <a:gd name="connsiteY5" fmla="*/ 0 h 278657"/>
                  <a:gd name="connsiteX6" fmla="*/ 51279 w 51278"/>
                  <a:gd name="connsiteY6" fmla="*/ 25624 h 278657"/>
                  <a:gd name="connsiteX7" fmla="*/ 51279 w 51278"/>
                  <a:gd name="connsiteY7" fmla="*/ 253034 h 278657"/>
                  <a:gd name="connsiteX8" fmla="*/ 25639 w 51278"/>
                  <a:gd name="connsiteY8" fmla="*/ 278658 h 27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278" h="278657">
                    <a:moveTo>
                      <a:pt x="25639" y="278658"/>
                    </a:moveTo>
                    <a:lnTo>
                      <a:pt x="25639" y="278658"/>
                    </a:lnTo>
                    <a:cubicBezTo>
                      <a:pt x="11217" y="278658"/>
                      <a:pt x="0" y="266647"/>
                      <a:pt x="0" y="253034"/>
                    </a:cubicBezTo>
                    <a:lnTo>
                      <a:pt x="0" y="25624"/>
                    </a:lnTo>
                    <a:cubicBezTo>
                      <a:pt x="0" y="11210"/>
                      <a:pt x="12018" y="0"/>
                      <a:pt x="25639" y="0"/>
                    </a:cubicBezTo>
                    <a:lnTo>
                      <a:pt x="25639" y="0"/>
                    </a:lnTo>
                    <a:cubicBezTo>
                      <a:pt x="40061" y="0"/>
                      <a:pt x="51279" y="12011"/>
                      <a:pt x="51279" y="25624"/>
                    </a:cubicBezTo>
                    <a:lnTo>
                      <a:pt x="51279" y="253034"/>
                    </a:lnTo>
                    <a:cubicBezTo>
                      <a:pt x="51279" y="267447"/>
                      <a:pt x="39260" y="278658"/>
                      <a:pt x="25639" y="278658"/>
                    </a:cubicBezTo>
                    <a:close/>
                  </a:path>
                </a:pathLst>
              </a:custGeom>
              <a:solidFill>
                <a:srgbClr val="F7B685"/>
              </a:solidFill>
              <a:ln w="80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2F1321D6-931F-654E-860A-CAA16659D8BA}"/>
                </a:ext>
              </a:extLst>
            </p:cNvPr>
            <p:cNvSpPr/>
            <p:nvPr/>
          </p:nvSpPr>
          <p:spPr>
            <a:xfrm>
              <a:off x="5783080" y="4635937"/>
              <a:ext cx="72620" cy="113004"/>
            </a:xfrm>
            <a:custGeom>
              <a:avLst/>
              <a:gdLst>
                <a:gd name="connsiteX0" fmla="*/ 18037 w 112190"/>
                <a:gd name="connsiteY0" fmla="*/ 171768 h 174580"/>
                <a:gd name="connsiteX1" fmla="*/ 18037 w 112190"/>
                <a:gd name="connsiteY1" fmla="*/ 171768 h 174580"/>
                <a:gd name="connsiteX2" fmla="*/ 2814 w 112190"/>
                <a:gd name="connsiteY2" fmla="*/ 131731 h 174580"/>
                <a:gd name="connsiteX3" fmla="*/ 54092 w 112190"/>
                <a:gd name="connsiteY3" fmla="*/ 18026 h 174580"/>
                <a:gd name="connsiteX4" fmla="*/ 94153 w 112190"/>
                <a:gd name="connsiteY4" fmla="*/ 2812 h 174580"/>
                <a:gd name="connsiteX5" fmla="*/ 94153 w 112190"/>
                <a:gd name="connsiteY5" fmla="*/ 2812 h 174580"/>
                <a:gd name="connsiteX6" fmla="*/ 109377 w 112190"/>
                <a:gd name="connsiteY6" fmla="*/ 42849 h 174580"/>
                <a:gd name="connsiteX7" fmla="*/ 58098 w 112190"/>
                <a:gd name="connsiteY7" fmla="*/ 156554 h 174580"/>
                <a:gd name="connsiteX8" fmla="*/ 18037 w 112190"/>
                <a:gd name="connsiteY8" fmla="*/ 171768 h 17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90" h="174580">
                  <a:moveTo>
                    <a:pt x="18037" y="171768"/>
                  </a:moveTo>
                  <a:lnTo>
                    <a:pt x="18037" y="171768"/>
                  </a:lnTo>
                  <a:cubicBezTo>
                    <a:pt x="2814" y="164562"/>
                    <a:pt x="-4397" y="146945"/>
                    <a:pt x="2814" y="131731"/>
                  </a:cubicBezTo>
                  <a:lnTo>
                    <a:pt x="54092" y="18026"/>
                  </a:lnTo>
                  <a:cubicBezTo>
                    <a:pt x="61303" y="2812"/>
                    <a:pt x="78930" y="-4395"/>
                    <a:pt x="94153" y="2812"/>
                  </a:cubicBezTo>
                  <a:lnTo>
                    <a:pt x="94153" y="2812"/>
                  </a:lnTo>
                  <a:cubicBezTo>
                    <a:pt x="109377" y="10019"/>
                    <a:pt x="116588" y="27635"/>
                    <a:pt x="109377" y="42849"/>
                  </a:cubicBezTo>
                  <a:lnTo>
                    <a:pt x="58098" y="156554"/>
                  </a:lnTo>
                  <a:cubicBezTo>
                    <a:pt x="51689" y="171768"/>
                    <a:pt x="33260" y="178975"/>
                    <a:pt x="18037" y="171768"/>
                  </a:cubicBezTo>
                  <a:close/>
                </a:path>
              </a:pathLst>
            </a:custGeom>
            <a:solidFill>
              <a:srgbClr val="F7B685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D838AABE-19A4-554F-9600-71A499A23E5B}"/>
                </a:ext>
              </a:extLst>
            </p:cNvPr>
            <p:cNvSpPr/>
            <p:nvPr/>
          </p:nvSpPr>
          <p:spPr>
            <a:xfrm>
              <a:off x="5981979" y="3665405"/>
              <a:ext cx="60160" cy="102625"/>
            </a:xfrm>
            <a:custGeom>
              <a:avLst/>
              <a:gdLst>
                <a:gd name="connsiteX0" fmla="*/ 37658 w 92942"/>
                <a:gd name="connsiteY0" fmla="*/ 0 h 158546"/>
                <a:gd name="connsiteX1" fmla="*/ 0 w 92942"/>
                <a:gd name="connsiteY1" fmla="*/ 115307 h 158546"/>
                <a:gd name="connsiteX2" fmla="*/ 40061 w 92942"/>
                <a:gd name="connsiteY2" fmla="*/ 158547 h 158546"/>
                <a:gd name="connsiteX3" fmla="*/ 71309 w 92942"/>
                <a:gd name="connsiteY3" fmla="*/ 153742 h 158546"/>
                <a:gd name="connsiteX4" fmla="*/ 92942 w 92942"/>
                <a:gd name="connsiteY4" fmla="*/ 100092 h 15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942" h="158546">
                  <a:moveTo>
                    <a:pt x="37658" y="0"/>
                  </a:moveTo>
                  <a:lnTo>
                    <a:pt x="0" y="115307"/>
                  </a:lnTo>
                  <a:lnTo>
                    <a:pt x="40061" y="158547"/>
                  </a:lnTo>
                  <a:lnTo>
                    <a:pt x="71309" y="153742"/>
                  </a:lnTo>
                  <a:lnTo>
                    <a:pt x="92942" y="100092"/>
                  </a:lnTo>
                  <a:close/>
                </a:path>
              </a:pathLst>
            </a:custGeom>
            <a:solidFill>
              <a:srgbClr val="CCC4E0"/>
            </a:solidFill>
            <a:ln w="80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7137BC52-B951-441B-A599-66766353A65B}"/>
              </a:ext>
            </a:extLst>
          </p:cNvPr>
          <p:cNvGrpSpPr/>
          <p:nvPr/>
        </p:nvGrpSpPr>
        <p:grpSpPr>
          <a:xfrm>
            <a:off x="6744318" y="2436798"/>
            <a:ext cx="1593537" cy="1234192"/>
            <a:chOff x="6744318" y="2436798"/>
            <a:chExt cx="1593537" cy="1234192"/>
          </a:xfrm>
        </p:grpSpPr>
        <p:sp>
          <p:nvSpPr>
            <p:cNvPr id="92" name="Rounded Rectangular Callout 91">
              <a:extLst>
                <a:ext uri="{FF2B5EF4-FFF2-40B4-BE49-F238E27FC236}">
                  <a16:creationId xmlns:a16="http://schemas.microsoft.com/office/drawing/2014/main" id="{55D64C35-FE5A-2341-9382-D6DC4138B748}"/>
                </a:ext>
              </a:extLst>
            </p:cNvPr>
            <p:cNvSpPr/>
            <p:nvPr/>
          </p:nvSpPr>
          <p:spPr>
            <a:xfrm flipH="1">
              <a:off x="6744318" y="2436798"/>
              <a:ext cx="1593537" cy="721764"/>
            </a:xfrm>
            <a:prstGeom prst="wedgeRoundRectCallout">
              <a:avLst>
                <a:gd name="adj1" fmla="val 44374"/>
                <a:gd name="adj2" fmla="val 81695"/>
                <a:gd name="adj3" fmla="val 1666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SIX</a:t>
              </a:r>
            </a:p>
          </p:txBody>
        </p:sp>
        <p:sp>
          <p:nvSpPr>
            <p:cNvPr id="227" name="Isosceles Triangle 226">
              <a:extLst>
                <a:ext uri="{FF2B5EF4-FFF2-40B4-BE49-F238E27FC236}">
                  <a16:creationId xmlns:a16="http://schemas.microsoft.com/office/drawing/2014/main" id="{AA1D5C97-CF32-4D60-B856-89981838434C}"/>
                </a:ext>
              </a:extLst>
            </p:cNvPr>
            <p:cNvSpPr/>
            <p:nvPr/>
          </p:nvSpPr>
          <p:spPr>
            <a:xfrm rot="843763" flipV="1">
              <a:off x="7535134" y="3107424"/>
              <a:ext cx="301763" cy="563566"/>
            </a:xfrm>
            <a:prstGeom prst="triangle">
              <a:avLst>
                <a:gd name="adj" fmla="val 2442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982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>
            <a:extLst>
              <a:ext uri="{FF2B5EF4-FFF2-40B4-BE49-F238E27FC236}">
                <a16:creationId xmlns:a16="http://schemas.microsoft.com/office/drawing/2014/main" id="{299C7B13-BF93-3C67-F600-ECF8332269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0" b="13660"/>
          <a:stretch/>
        </p:blipFill>
        <p:spPr bwMode="auto">
          <a:xfrm>
            <a:off x="552449" y="914400"/>
            <a:ext cx="6224132" cy="435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ECE8FC0-56A2-04C4-DF94-C74CB4336B5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2" r="2" b="14935"/>
          <a:stretch/>
        </p:blipFill>
        <p:spPr>
          <a:xfrm>
            <a:off x="9937204" y="914400"/>
            <a:ext cx="4472399" cy="212400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E0563EB7-27C5-A881-C68D-565443BD74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6" b="-2"/>
          <a:stretch/>
        </p:blipFill>
        <p:spPr bwMode="auto">
          <a:xfrm>
            <a:off x="9948398" y="3130601"/>
            <a:ext cx="4472399" cy="21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group of people on a sidewalk&#10;&#10;Description automatically generated">
            <a:extLst>
              <a:ext uri="{FF2B5EF4-FFF2-40B4-BE49-F238E27FC236}">
                <a16:creationId xmlns:a16="http://schemas.microsoft.com/office/drawing/2014/main" id="{54F37F4E-DCE6-422F-FE35-F5C446F8B62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6" b="14284"/>
          <a:stretch/>
        </p:blipFill>
        <p:spPr>
          <a:xfrm>
            <a:off x="533400" y="5344090"/>
            <a:ext cx="4471200" cy="2409521"/>
          </a:xfrm>
          <a:prstGeom prst="rect">
            <a:avLst/>
          </a:prstGeom>
        </p:spPr>
      </p:pic>
      <p:pic>
        <p:nvPicPr>
          <p:cNvPr id="2" name="Picture 11" descr="Counseling Psychology Students Create Social Justice Committee ...">
            <a:extLst>
              <a:ext uri="{FF2B5EF4-FFF2-40B4-BE49-F238E27FC236}">
                <a16:creationId xmlns:a16="http://schemas.microsoft.com/office/drawing/2014/main" id="{86BDD25D-ECD7-47FD-C9EB-232BFC675E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1" r="18381"/>
          <a:stretch/>
        </p:blipFill>
        <p:spPr bwMode="auto">
          <a:xfrm>
            <a:off x="5135094" y="5344090"/>
            <a:ext cx="2543361" cy="240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3A5E729-F5CD-4884-B2A4-6D2CD5344733}"/>
              </a:ext>
            </a:extLst>
          </p:cNvPr>
          <p:cNvSpPr txBox="1">
            <a:spLocks/>
          </p:cNvSpPr>
          <p:nvPr/>
        </p:nvSpPr>
        <p:spPr>
          <a:xfrm>
            <a:off x="320458" y="208011"/>
            <a:ext cx="12927013" cy="585788"/>
          </a:xfrm>
          <a:prstGeom prst="rect">
            <a:avLst/>
          </a:prstGeom>
        </p:spPr>
        <p:txBody>
          <a:bodyPr/>
          <a:lstStyle>
            <a:lvl1pPr algn="l" defTabSz="1097171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400" b="1" kern="1200" cap="all" baseline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 </a:t>
            </a:r>
            <a:r>
              <a:rPr lang="en-US" sz="2800" dirty="0">
                <a:solidFill>
                  <a:schemeClr val="bg1"/>
                </a:solidFill>
              </a:rPr>
              <a:t>leading with inspiration &amp; AGILITY: summer of 2020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 descr="A person sitting on a stage with a microphone&#10;&#10;Description automatically generated with low confidence">
            <a:extLst>
              <a:ext uri="{FF2B5EF4-FFF2-40B4-BE49-F238E27FC236}">
                <a16:creationId xmlns:a16="http://schemas.microsoft.com/office/drawing/2014/main" id="{0F8272A1-4889-D37A-ACBB-77B6D286E1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888" y="914399"/>
            <a:ext cx="2826815" cy="4340201"/>
          </a:xfrm>
          <a:prstGeom prst="rect">
            <a:avLst/>
          </a:prstGeom>
        </p:spPr>
      </p:pic>
      <p:pic>
        <p:nvPicPr>
          <p:cNvPr id="15" name="Picture 14" descr="A picture containing person, people, group&#10;&#10;Description automatically generated">
            <a:extLst>
              <a:ext uri="{FF2B5EF4-FFF2-40B4-BE49-F238E27FC236}">
                <a16:creationId xmlns:a16="http://schemas.microsoft.com/office/drawing/2014/main" id="{41538F11-9245-F6F0-7683-686BD621249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398" y="5344090"/>
            <a:ext cx="4461205" cy="2409521"/>
          </a:xfrm>
          <a:prstGeom prst="rect">
            <a:avLst/>
          </a:prstGeom>
        </p:spPr>
      </p:pic>
      <p:pic>
        <p:nvPicPr>
          <p:cNvPr id="1026" name="Picture 2" descr="Image result for John Olajide Dallas Regional Chamber DEI">
            <a:extLst>
              <a:ext uri="{FF2B5EF4-FFF2-40B4-BE49-F238E27FC236}">
                <a16:creationId xmlns:a16="http://schemas.microsoft.com/office/drawing/2014/main" id="{FC822198-0FEA-8A38-9F8E-B4330F1BA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653" y="5344089"/>
            <a:ext cx="1924050" cy="240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28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8646F-511D-4EEB-A2F4-E5D232AE3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36" y="182058"/>
            <a:ext cx="12927013" cy="585788"/>
          </a:xfrm>
        </p:spPr>
        <p:txBody>
          <a:bodyPr/>
          <a:lstStyle/>
          <a:p>
            <a:r>
              <a:rPr lang="en-GB" sz="2800" dirty="0"/>
              <a:t>ARE YOU ALL</a:t>
            </a:r>
            <a:r>
              <a:rPr lang="en-GB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IN</a:t>
            </a:r>
            <a:r>
              <a:rPr lang="en-GB" sz="2800" dirty="0"/>
              <a:t>?</a:t>
            </a:r>
            <a:endParaRPr lang="en-US" sz="28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9CD198-DBF5-4396-A366-997FC199D9BD}"/>
              </a:ext>
            </a:extLst>
          </p:cNvPr>
          <p:cNvGrpSpPr/>
          <p:nvPr/>
        </p:nvGrpSpPr>
        <p:grpSpPr>
          <a:xfrm>
            <a:off x="111646" y="1273891"/>
            <a:ext cx="2682228" cy="1811706"/>
            <a:chOff x="512064" y="1308100"/>
            <a:chExt cx="3279577" cy="181610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0CFCB0C-BD2B-42DD-BDA5-CCDC9B468465}"/>
                </a:ext>
              </a:extLst>
            </p:cNvPr>
            <p:cNvSpPr txBox="1"/>
            <p:nvPr/>
          </p:nvSpPr>
          <p:spPr>
            <a:xfrm>
              <a:off x="512064" y="1308100"/>
              <a:ext cx="3279577" cy="1816100"/>
            </a:xfrm>
            <a:prstGeom prst="rect">
              <a:avLst/>
            </a:prstGeom>
            <a:noFill/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  <p:txBody>
            <a:bodyPr wrap="square" lIns="109728" tIns="1188720" rIns="109728" bIns="54864" rtlCol="0" anchor="ctr" anchorCtr="0">
              <a:no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600" b="1">
                  <a:solidFill>
                    <a:schemeClr val="bg1"/>
                  </a:solidFill>
                  <a:cs typeface="Arial" panose="020B0604020202020204" pitchFamily="34" charset="0"/>
                </a:defRPr>
              </a:lvl1pPr>
            </a:lstStyle>
            <a:p>
              <a:r>
                <a:rPr lang="en-GB" sz="2000" dirty="0" err="1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</a:rPr>
                <a:t>IN</a:t>
              </a:r>
              <a:r>
                <a:rPr lang="en-GB" sz="2000" dirty="0" err="1">
                  <a:latin typeface="Arial" panose="020B0604020202020204" pitchFamily="34" charset="0"/>
                </a:rPr>
                <a:t>tent</a:t>
              </a:r>
              <a:endParaRPr lang="en-GB" sz="2000" dirty="0">
                <a:latin typeface="Arial" panose="020B0604020202020204" pitchFamily="34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F12BBCC-EC28-48FD-A802-26AF089105FE}"/>
                </a:ext>
              </a:extLst>
            </p:cNvPr>
            <p:cNvGrpSpPr/>
            <p:nvPr/>
          </p:nvGrpSpPr>
          <p:grpSpPr>
            <a:xfrm>
              <a:off x="1669252" y="1504950"/>
              <a:ext cx="965200" cy="965200"/>
              <a:chOff x="1627124" y="1361440"/>
              <a:chExt cx="1061720" cy="106172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DE72A2C3-7830-4A35-84CC-1ED70500696A}"/>
                  </a:ext>
                </a:extLst>
              </p:cNvPr>
              <p:cNvSpPr/>
              <p:nvPr/>
            </p:nvSpPr>
            <p:spPr>
              <a:xfrm>
                <a:off x="1627124" y="1361440"/>
                <a:ext cx="1061720" cy="106172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2" name="Graphic 11">
                <a:extLst>
                  <a:ext uri="{FF2B5EF4-FFF2-40B4-BE49-F238E27FC236}">
                    <a16:creationId xmlns:a16="http://schemas.microsoft.com/office/drawing/2014/main" id="{43B20997-6F13-4D79-9CD0-8519531F56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777474" y="1511790"/>
                <a:ext cx="761021" cy="761021"/>
              </a:xfrm>
              <a:prstGeom prst="rect">
                <a:avLst/>
              </a:prstGeom>
            </p:spPr>
          </p:pic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244701B-18C5-4752-B909-9802C2F7742E}"/>
              </a:ext>
            </a:extLst>
          </p:cNvPr>
          <p:cNvGrpSpPr/>
          <p:nvPr/>
        </p:nvGrpSpPr>
        <p:grpSpPr>
          <a:xfrm>
            <a:off x="5908445" y="1272728"/>
            <a:ext cx="2670472" cy="1811706"/>
            <a:chOff x="3947185" y="1308100"/>
            <a:chExt cx="3130691" cy="181610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6F1BD9A-004E-4D65-AD04-414DD42735A8}"/>
                </a:ext>
              </a:extLst>
            </p:cNvPr>
            <p:cNvSpPr txBox="1"/>
            <p:nvPr/>
          </p:nvSpPr>
          <p:spPr>
            <a:xfrm>
              <a:off x="3947185" y="1308100"/>
              <a:ext cx="3130691" cy="1816100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 lIns="109728" tIns="1188720" rIns="109728" bIns="54864" rtlCol="0" anchor="ctr" anchorCtr="0">
              <a:no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600" b="1">
                  <a:solidFill>
                    <a:schemeClr val="bg1"/>
                  </a:solidFill>
                  <a:cs typeface="Arial" panose="020B0604020202020204" pitchFamily="34" charset="0"/>
                </a:defRPr>
              </a:lvl1pPr>
            </a:lstStyle>
            <a:p>
              <a:r>
                <a:rPr lang="en-GB" sz="2000" dirty="0" err="1">
                  <a:solidFill>
                    <a:srgbClr val="00B050"/>
                  </a:solidFill>
                  <a:latin typeface="Arial" panose="020B0604020202020204" pitchFamily="34" charset="0"/>
                </a:rPr>
                <a:t>IN</a:t>
              </a:r>
              <a:r>
                <a:rPr lang="en-GB" sz="2000" dirty="0" err="1">
                  <a:latin typeface="Arial" panose="020B0604020202020204" pitchFamily="34" charset="0"/>
                </a:rPr>
                <a:t>clusion</a:t>
              </a:r>
              <a:endParaRPr lang="en-GB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B75B949-EBCC-4C7E-9432-5830F7747865}"/>
                </a:ext>
              </a:extLst>
            </p:cNvPr>
            <p:cNvSpPr/>
            <p:nvPr/>
          </p:nvSpPr>
          <p:spPr>
            <a:xfrm>
              <a:off x="5104371" y="1504950"/>
              <a:ext cx="859122" cy="9652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D15D9BA-02FF-4209-B6AB-1A50F9C8C752}"/>
              </a:ext>
            </a:extLst>
          </p:cNvPr>
          <p:cNvGrpSpPr/>
          <p:nvPr/>
        </p:nvGrpSpPr>
        <p:grpSpPr>
          <a:xfrm>
            <a:off x="8767621" y="1272727"/>
            <a:ext cx="2682228" cy="1811706"/>
            <a:chOff x="7382304" y="1298596"/>
            <a:chExt cx="3279577" cy="181350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764E713-4CBC-4D80-9A26-4D37CF902C64}"/>
                </a:ext>
              </a:extLst>
            </p:cNvPr>
            <p:cNvSpPr txBox="1"/>
            <p:nvPr/>
          </p:nvSpPr>
          <p:spPr>
            <a:xfrm>
              <a:off x="7382304" y="1298596"/>
              <a:ext cx="3279577" cy="1813509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109728" tIns="1188720" rIns="109728" bIns="54864" rtlCol="0" anchor="ctr" anchorCtr="0">
              <a:no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600" b="1">
                  <a:solidFill>
                    <a:schemeClr val="bg1"/>
                  </a:solidFill>
                  <a:cs typeface="Arial" panose="020B0604020202020204" pitchFamily="34" charset="0"/>
                </a:defRPr>
              </a:lvl1pPr>
            </a:lstStyle>
            <a:p>
              <a:r>
                <a:rPr lang="en-GB" sz="2000" dirty="0" err="1">
                  <a:solidFill>
                    <a:srgbClr val="00B0F0"/>
                  </a:solidFill>
                  <a:latin typeface="Arial" panose="020B0604020202020204" pitchFamily="34" charset="0"/>
                </a:rPr>
                <a:t>IN</a:t>
              </a:r>
              <a:r>
                <a:rPr lang="en-GB" sz="2000" dirty="0" err="1">
                  <a:latin typeface="Arial" panose="020B0604020202020204" pitchFamily="34" charset="0"/>
                </a:rPr>
                <a:t>sight</a:t>
              </a:r>
              <a:endParaRPr lang="en-GB" sz="2000" dirty="0">
                <a:latin typeface="Arial" panose="020B0604020202020204" pitchFamily="34" charset="0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3225189-6AEB-44B4-980E-83254D7A0D23}"/>
                </a:ext>
              </a:extLst>
            </p:cNvPr>
            <p:cNvGrpSpPr/>
            <p:nvPr/>
          </p:nvGrpSpPr>
          <p:grpSpPr>
            <a:xfrm>
              <a:off x="8539494" y="1504950"/>
              <a:ext cx="926474" cy="965200"/>
              <a:chOff x="5075089" y="1361440"/>
              <a:chExt cx="1019121" cy="1061720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CD37B0A-CF96-43DD-9367-36C39FEC28FA}"/>
                  </a:ext>
                </a:extLst>
              </p:cNvPr>
              <p:cNvSpPr/>
              <p:nvPr/>
            </p:nvSpPr>
            <p:spPr>
              <a:xfrm>
                <a:off x="5075089" y="1361440"/>
                <a:ext cx="1019121" cy="106172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" name="Graphic 17">
                <a:extLst>
                  <a:ext uri="{FF2B5EF4-FFF2-40B4-BE49-F238E27FC236}">
                    <a16:creationId xmlns:a16="http://schemas.microsoft.com/office/drawing/2014/main" id="{109BCB90-F2E6-43CF-9282-E9B9936B2A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245265" y="1651322"/>
                <a:ext cx="687674" cy="481958"/>
              </a:xfrm>
              <a:prstGeom prst="rect">
                <a:avLst/>
              </a:prstGeom>
            </p:spPr>
          </p:pic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76A163D-179F-4D04-85AC-3E7EF655788B}"/>
              </a:ext>
            </a:extLst>
          </p:cNvPr>
          <p:cNvGrpSpPr/>
          <p:nvPr/>
        </p:nvGrpSpPr>
        <p:grpSpPr>
          <a:xfrm>
            <a:off x="11687785" y="1272727"/>
            <a:ext cx="2682228" cy="1824295"/>
            <a:chOff x="10667622" y="1321106"/>
            <a:chExt cx="3279577" cy="181610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D56EC17-6FB0-4202-8515-2E84BC72F184}"/>
                </a:ext>
              </a:extLst>
            </p:cNvPr>
            <p:cNvSpPr txBox="1"/>
            <p:nvPr/>
          </p:nvSpPr>
          <p:spPr>
            <a:xfrm>
              <a:off x="10667622" y="1321106"/>
              <a:ext cx="3279577" cy="1816100"/>
            </a:xfrm>
            <a:prstGeom prst="rect">
              <a:avLst/>
            </a:prstGeom>
            <a:noFill/>
            <a:ln w="19050">
              <a:solidFill>
                <a:srgbClr val="6BD38B"/>
              </a:solidFill>
            </a:ln>
          </p:spPr>
          <p:txBody>
            <a:bodyPr wrap="square" lIns="109728" tIns="1188720" rIns="109728" bIns="54864" rtlCol="0" anchor="ctr" anchorCtr="0">
              <a:no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600" b="1">
                  <a:solidFill>
                    <a:schemeClr val="bg1"/>
                  </a:solidFill>
                  <a:cs typeface="Arial" panose="020B0604020202020204" pitchFamily="34" charset="0"/>
                </a:defRPr>
              </a:lvl1pPr>
            </a:lstStyle>
            <a:p>
              <a:r>
                <a:rPr lang="en-GB" sz="2000" dirty="0" err="1">
                  <a:solidFill>
                    <a:srgbClr val="6BD38B"/>
                  </a:solidFill>
                  <a:latin typeface="Arial" panose="020B0604020202020204" pitchFamily="34" charset="0"/>
                </a:rPr>
                <a:t>IN</a:t>
              </a:r>
              <a:r>
                <a:rPr lang="en-GB" sz="2000" dirty="0" err="1">
                  <a:latin typeface="Arial" panose="020B0604020202020204" pitchFamily="34" charset="0"/>
                </a:rPr>
                <a:t>spiration</a:t>
              </a:r>
              <a:endParaRPr lang="en-GB" sz="2000" dirty="0">
                <a:latin typeface="Arial" panose="020B0604020202020204" pitchFamily="34" charset="0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194E870-6E42-43D1-9630-6A7CC23A2D43}"/>
                </a:ext>
              </a:extLst>
            </p:cNvPr>
            <p:cNvGrpSpPr/>
            <p:nvPr/>
          </p:nvGrpSpPr>
          <p:grpSpPr>
            <a:xfrm>
              <a:off x="11830941" y="1544947"/>
              <a:ext cx="924190" cy="965200"/>
              <a:chOff x="11812981" y="1405436"/>
              <a:chExt cx="1016609" cy="1061720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F3C4DBBB-0960-4680-B080-FB8C973FD8A9}"/>
                  </a:ext>
                </a:extLst>
              </p:cNvPr>
              <p:cNvSpPr/>
              <p:nvPr/>
            </p:nvSpPr>
            <p:spPr>
              <a:xfrm>
                <a:off x="11812981" y="1405436"/>
                <a:ext cx="1016609" cy="1061720"/>
              </a:xfrm>
              <a:prstGeom prst="ellipse">
                <a:avLst/>
              </a:prstGeom>
              <a:solidFill>
                <a:srgbClr val="6BD38B"/>
              </a:solidFill>
              <a:ln>
                <a:solidFill>
                  <a:srgbClr val="6BD3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1" name="Graphic 20">
                <a:extLst>
                  <a:ext uri="{FF2B5EF4-FFF2-40B4-BE49-F238E27FC236}">
                    <a16:creationId xmlns:a16="http://schemas.microsoft.com/office/drawing/2014/main" id="{867028C5-DB45-4BB3-AFE1-EF1E4EF98B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2099646" y="1591650"/>
                <a:ext cx="474902" cy="709954"/>
              </a:xfrm>
              <a:prstGeom prst="rect">
                <a:avLst/>
              </a:prstGeom>
            </p:spPr>
          </p:pic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D5B981E-598A-4D40-A434-E635572C00A4}"/>
              </a:ext>
            </a:extLst>
          </p:cNvPr>
          <p:cNvSpPr txBox="1"/>
          <p:nvPr/>
        </p:nvSpPr>
        <p:spPr>
          <a:xfrm>
            <a:off x="11687784" y="4754495"/>
            <a:ext cx="2711231" cy="1007477"/>
          </a:xfrm>
          <a:prstGeom prst="rect">
            <a:avLst/>
          </a:prstGeom>
          <a:noFill/>
          <a:ln w="19050">
            <a:solidFill>
              <a:srgbClr val="6BD38B"/>
            </a:solidFill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>
                <a:solidFill>
                  <a:srgbClr val="6BD38B"/>
                </a:solidFill>
                <a:latin typeface="Arial" panose="020B0604020202020204" pitchFamily="34" charset="0"/>
              </a:rPr>
              <a:t>Where</a:t>
            </a:r>
            <a:r>
              <a:rPr lang="en-GB" sz="2000" dirty="0">
                <a:solidFill>
                  <a:srgbClr val="FFC000"/>
                </a:solidFill>
                <a:latin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</a:rPr>
              <a:t>will you look for inspiration? </a:t>
            </a:r>
            <a:r>
              <a:rPr lang="en-GB" sz="2000" dirty="0">
                <a:solidFill>
                  <a:srgbClr val="6BD38B"/>
                </a:solidFill>
                <a:latin typeface="Arial" panose="020B0604020202020204" pitchFamily="34" charset="0"/>
              </a:rPr>
              <a:t>What’s</a:t>
            </a:r>
            <a:r>
              <a:rPr lang="en-GB" sz="2000" dirty="0">
                <a:latin typeface="Arial" panose="020B0604020202020204" pitchFamily="34" charset="0"/>
              </a:rPr>
              <a:t> your purpose?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9B7EB50-F3F3-4FD7-995E-B8B456F936FE}"/>
              </a:ext>
            </a:extLst>
          </p:cNvPr>
          <p:cNvSpPr txBox="1"/>
          <p:nvPr/>
        </p:nvSpPr>
        <p:spPr>
          <a:xfrm>
            <a:off x="8738617" y="4754496"/>
            <a:ext cx="2711231" cy="1003367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>
                <a:solidFill>
                  <a:srgbClr val="00B0F0"/>
                </a:solidFill>
                <a:latin typeface="Arial" panose="020B0604020202020204" pitchFamily="34" charset="0"/>
              </a:rPr>
              <a:t>What</a:t>
            </a:r>
            <a:r>
              <a:rPr lang="en-GB" sz="2000" dirty="0">
                <a:latin typeface="Arial" panose="020B0604020202020204" pitchFamily="34" charset="0"/>
              </a:rPr>
              <a:t> insight do you need from others?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7565C88-13A6-461B-AF72-A9F1B5AE588D}"/>
              </a:ext>
            </a:extLst>
          </p:cNvPr>
          <p:cNvSpPr txBox="1"/>
          <p:nvPr/>
        </p:nvSpPr>
        <p:spPr>
          <a:xfrm>
            <a:off x="5908445" y="4759890"/>
            <a:ext cx="2700555" cy="101460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</a:rPr>
              <a:t>How</a:t>
            </a:r>
            <a:r>
              <a:rPr lang="en-GB" sz="2000" dirty="0">
                <a:latin typeface="Arial" panose="020B0604020202020204" pitchFamily="34" charset="0"/>
              </a:rPr>
              <a:t> will you foster inclusion?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3D246A3-55F5-4C70-92E0-DF846BE107E1}"/>
              </a:ext>
            </a:extLst>
          </p:cNvPr>
          <p:cNvSpPr txBox="1"/>
          <p:nvPr/>
        </p:nvSpPr>
        <p:spPr>
          <a:xfrm>
            <a:off x="79426" y="4754495"/>
            <a:ext cx="2714448" cy="1021418"/>
          </a:xfrm>
          <a:prstGeom prst="rect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What </a:t>
            </a:r>
            <a:r>
              <a:rPr lang="en-GB" sz="2000" dirty="0">
                <a:latin typeface="Arial" panose="020B0604020202020204" pitchFamily="34" charset="0"/>
              </a:rPr>
              <a:t>will you be intentional about?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D685FFF-B0E4-400C-8DC8-12C6CCE8F149}"/>
              </a:ext>
            </a:extLst>
          </p:cNvPr>
          <p:cNvSpPr/>
          <p:nvPr/>
        </p:nvSpPr>
        <p:spPr>
          <a:xfrm>
            <a:off x="0" y="3607470"/>
            <a:ext cx="14630400" cy="62515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QUESTIONS TO THINK ABOUT IN DEVELOPING </a:t>
            </a:r>
            <a:r>
              <a:rPr lang="en-US" sz="2800" b="1" u="sng" dirty="0">
                <a:solidFill>
                  <a:srgbClr val="FFC000"/>
                </a:solidFill>
              </a:rPr>
              <a:t>YOUR</a:t>
            </a:r>
            <a:r>
              <a:rPr lang="en-US" sz="2800" b="1" dirty="0">
                <a:solidFill>
                  <a:schemeClr val="bg1"/>
                </a:solidFill>
              </a:rPr>
              <a:t> “ALL IN” LEADERSHIP PLAN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FC5C742-618A-4C32-92B4-D94F0F09515F}"/>
              </a:ext>
            </a:extLst>
          </p:cNvPr>
          <p:cNvSpPr txBox="1"/>
          <p:nvPr/>
        </p:nvSpPr>
        <p:spPr>
          <a:xfrm>
            <a:off x="3012026" y="6208261"/>
            <a:ext cx="2682228" cy="1019257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>
                <a:solidFill>
                  <a:srgbClr val="FFC000"/>
                </a:solidFill>
                <a:latin typeface="Arial" panose="020B0604020202020204" pitchFamily="34" charset="0"/>
              </a:rPr>
              <a:t>Are</a:t>
            </a:r>
            <a:r>
              <a:rPr lang="en-GB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</a:rPr>
              <a:t>you going to do the right thing or just do things right?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AA96671-DA99-470A-A382-95CC91246FFF}"/>
              </a:ext>
            </a:extLst>
          </p:cNvPr>
          <p:cNvSpPr txBox="1"/>
          <p:nvPr/>
        </p:nvSpPr>
        <p:spPr>
          <a:xfrm>
            <a:off x="5908445" y="6215379"/>
            <a:ext cx="2696935" cy="101214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</a:rPr>
              <a:t>Who</a:t>
            </a:r>
            <a:r>
              <a:rPr lang="en-GB" sz="2000" dirty="0">
                <a:latin typeface="Arial" panose="020B0604020202020204" pitchFamily="34" charset="0"/>
              </a:rPr>
              <a:t> will you teach to dance?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27F877-C2B5-4CED-AB59-7B247CAB55C4}"/>
              </a:ext>
            </a:extLst>
          </p:cNvPr>
          <p:cNvSpPr txBox="1"/>
          <p:nvPr/>
        </p:nvSpPr>
        <p:spPr>
          <a:xfrm>
            <a:off x="8738617" y="6215376"/>
            <a:ext cx="2711231" cy="1019257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>
                <a:solidFill>
                  <a:srgbClr val="00B0F0"/>
                </a:solidFill>
                <a:latin typeface="Arial" panose="020B0604020202020204" pitchFamily="34" charset="0"/>
              </a:rPr>
              <a:t>How</a:t>
            </a:r>
            <a:r>
              <a:rPr lang="en-GB" sz="2000" dirty="0">
                <a:latin typeface="Arial" panose="020B0604020202020204" pitchFamily="34" charset="0"/>
              </a:rPr>
              <a:t> will you ensure that every voice matters?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4100C4-D901-4951-AB96-CC8C61D81474}"/>
              </a:ext>
            </a:extLst>
          </p:cNvPr>
          <p:cNvSpPr txBox="1"/>
          <p:nvPr/>
        </p:nvSpPr>
        <p:spPr>
          <a:xfrm>
            <a:off x="11656541" y="6215376"/>
            <a:ext cx="2711231" cy="1028282"/>
          </a:xfrm>
          <a:prstGeom prst="rect">
            <a:avLst/>
          </a:prstGeom>
          <a:noFill/>
          <a:ln w="19050">
            <a:solidFill>
              <a:srgbClr val="6BD38B"/>
            </a:solidFill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>
                <a:solidFill>
                  <a:srgbClr val="6BD38B"/>
                </a:solidFill>
                <a:latin typeface="Arial" panose="020B0604020202020204" pitchFamily="34" charset="0"/>
              </a:rPr>
              <a:t>How</a:t>
            </a:r>
            <a:r>
              <a:rPr lang="en-GB" sz="2000" dirty="0">
                <a:solidFill>
                  <a:srgbClr val="FFC000"/>
                </a:solidFill>
                <a:latin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</a:rPr>
              <a:t>will you inspire others?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8A3C12-BFF2-2919-9052-1D4C3368B2BE}"/>
              </a:ext>
            </a:extLst>
          </p:cNvPr>
          <p:cNvSpPr txBox="1"/>
          <p:nvPr/>
        </p:nvSpPr>
        <p:spPr>
          <a:xfrm>
            <a:off x="3012025" y="1272728"/>
            <a:ext cx="2682228" cy="181170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lIns="109728" tIns="1188720" rIns="109728" bIns="54864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 err="1">
                <a:solidFill>
                  <a:srgbClr val="FFC000"/>
                </a:solidFill>
                <a:latin typeface="Arial" panose="020B0604020202020204" pitchFamily="34" charset="0"/>
              </a:rPr>
              <a:t>IN</a:t>
            </a:r>
            <a:r>
              <a:rPr lang="en-GB" sz="2000" dirty="0" err="1">
                <a:latin typeface="Arial" panose="020B0604020202020204" pitchFamily="34" charset="0"/>
              </a:rPr>
              <a:t>tegrity</a:t>
            </a:r>
            <a:endParaRPr lang="en-GB" sz="2000" dirty="0">
              <a:latin typeface="Arial" panose="020B0604020202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F972999-0055-BC12-3DD8-BB9A46AB86E7}"/>
              </a:ext>
            </a:extLst>
          </p:cNvPr>
          <p:cNvSpPr/>
          <p:nvPr/>
        </p:nvSpPr>
        <p:spPr>
          <a:xfrm>
            <a:off x="3968548" y="1524443"/>
            <a:ext cx="759520" cy="9652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2BF6E7-7E51-349A-36E3-3BF8985BEEC7}"/>
              </a:ext>
            </a:extLst>
          </p:cNvPr>
          <p:cNvSpPr txBox="1"/>
          <p:nvPr/>
        </p:nvSpPr>
        <p:spPr>
          <a:xfrm>
            <a:off x="79426" y="6208261"/>
            <a:ext cx="2714448" cy="1021418"/>
          </a:xfrm>
          <a:prstGeom prst="rect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 How </a:t>
            </a:r>
            <a:r>
              <a:rPr lang="en-GB" sz="2000" dirty="0">
                <a:latin typeface="Arial" panose="020B0604020202020204" pitchFamily="34" charset="0"/>
              </a:rPr>
              <a:t>will</a:t>
            </a:r>
            <a:r>
              <a:rPr lang="en-GB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</a:rPr>
              <a:t>you make the vision, values and plan clear?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98C2EE-8E3F-7D99-DD42-D4C486739CD9}"/>
              </a:ext>
            </a:extLst>
          </p:cNvPr>
          <p:cNvSpPr txBox="1"/>
          <p:nvPr/>
        </p:nvSpPr>
        <p:spPr>
          <a:xfrm>
            <a:off x="3012025" y="4754496"/>
            <a:ext cx="2714448" cy="1020003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>
                <a:solidFill>
                  <a:srgbClr val="FFC000"/>
                </a:solidFill>
                <a:latin typeface="Arial" panose="020B0604020202020204" pitchFamily="34" charset="0"/>
              </a:rPr>
              <a:t>How </a:t>
            </a:r>
            <a:r>
              <a:rPr lang="en-GB" sz="2000" dirty="0">
                <a:latin typeface="Arial" panose="020B0604020202020204" pitchFamily="34" charset="0"/>
              </a:rPr>
              <a:t>will you model good character?</a:t>
            </a: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ABC87E74-0D6F-6D07-60D3-7B929DE569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19591" y="1702093"/>
            <a:ext cx="495371" cy="495371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54846686-AB44-71CC-9B13-5FD74DEB3A3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978739" y="1690752"/>
            <a:ext cx="701601" cy="70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0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F629F88-56E5-4A1E-AB86-BD4501D1D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MY CAREER PHASE 1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E3CA3DA-88AB-46D9-B1D0-C69F6E57F6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Lessons Learned From 15 Jobs 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F8EF9B80-F06D-404A-B71F-9D6175525D15}"/>
              </a:ext>
            </a:extLst>
          </p:cNvPr>
          <p:cNvSpPr/>
          <p:nvPr/>
        </p:nvSpPr>
        <p:spPr>
          <a:xfrm>
            <a:off x="3981023" y="4627859"/>
            <a:ext cx="3223265" cy="1228759"/>
          </a:xfrm>
          <a:prstGeom prst="rect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en-US" sz="1400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564B8599-2075-4600-85F7-A7F6405DD2E0}"/>
              </a:ext>
            </a:extLst>
          </p:cNvPr>
          <p:cNvSpPr/>
          <p:nvPr/>
        </p:nvSpPr>
        <p:spPr>
          <a:xfrm>
            <a:off x="7426111" y="4627859"/>
            <a:ext cx="3223265" cy="1228759"/>
          </a:xfrm>
          <a:prstGeom prst="rect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en-US" sz="140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8E73C6-637A-4E25-9544-5C788BB2F6DB}"/>
              </a:ext>
            </a:extLst>
          </p:cNvPr>
          <p:cNvGrpSpPr/>
          <p:nvPr/>
        </p:nvGrpSpPr>
        <p:grpSpPr>
          <a:xfrm>
            <a:off x="535935" y="1771603"/>
            <a:ext cx="3223265" cy="1228759"/>
            <a:chOff x="535935" y="1771603"/>
            <a:chExt cx="3223265" cy="1228759"/>
          </a:xfrm>
        </p:grpSpPr>
        <p:grpSp>
          <p:nvGrpSpPr>
            <p:cNvPr id="51" name="Group 4">
              <a:extLst>
                <a:ext uri="{FF2B5EF4-FFF2-40B4-BE49-F238E27FC236}">
                  <a16:creationId xmlns:a16="http://schemas.microsoft.com/office/drawing/2014/main" id="{FA9BEB6C-7819-49F9-ABB5-31B05865E8C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83439" y="2125182"/>
              <a:ext cx="621481" cy="521601"/>
              <a:chOff x="529" y="604"/>
              <a:chExt cx="336" cy="282"/>
            </a:xfrm>
            <a:solidFill>
              <a:schemeClr val="accent5"/>
            </a:solidFill>
          </p:grpSpPr>
          <p:sp>
            <p:nvSpPr>
              <p:cNvPr id="53" name="Freeform 5">
                <a:extLst>
                  <a:ext uri="{FF2B5EF4-FFF2-40B4-BE49-F238E27FC236}">
                    <a16:creationId xmlns:a16="http://schemas.microsoft.com/office/drawing/2014/main" id="{7C06F659-46EE-4216-80C0-264030AF92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9" y="604"/>
                <a:ext cx="336" cy="282"/>
              </a:xfrm>
              <a:custGeom>
                <a:avLst/>
                <a:gdLst>
                  <a:gd name="T0" fmla="*/ 548 w 1091"/>
                  <a:gd name="T1" fmla="*/ 918 h 918"/>
                  <a:gd name="T2" fmla="*/ 57 w 1091"/>
                  <a:gd name="T3" fmla="*/ 917 h 918"/>
                  <a:gd name="T4" fmla="*/ 13 w 1091"/>
                  <a:gd name="T5" fmla="*/ 905 h 918"/>
                  <a:gd name="T6" fmla="*/ 24 w 1091"/>
                  <a:gd name="T7" fmla="*/ 862 h 918"/>
                  <a:gd name="T8" fmla="*/ 523 w 1091"/>
                  <a:gd name="T9" fmla="*/ 32 h 918"/>
                  <a:gd name="T10" fmla="*/ 574 w 1091"/>
                  <a:gd name="T11" fmla="*/ 31 h 918"/>
                  <a:gd name="T12" fmla="*/ 1079 w 1091"/>
                  <a:gd name="T13" fmla="*/ 870 h 918"/>
                  <a:gd name="T14" fmla="*/ 1087 w 1091"/>
                  <a:gd name="T15" fmla="*/ 888 h 918"/>
                  <a:gd name="T16" fmla="*/ 1072 w 1091"/>
                  <a:gd name="T17" fmla="*/ 915 h 918"/>
                  <a:gd name="T18" fmla="*/ 1042 w 1091"/>
                  <a:gd name="T19" fmla="*/ 918 h 918"/>
                  <a:gd name="T20" fmla="*/ 548 w 1091"/>
                  <a:gd name="T21" fmla="*/ 918 h 918"/>
                  <a:gd name="T22" fmla="*/ 69 w 1091"/>
                  <a:gd name="T23" fmla="*/ 872 h 918"/>
                  <a:gd name="T24" fmla="*/ 1029 w 1091"/>
                  <a:gd name="T25" fmla="*/ 872 h 918"/>
                  <a:gd name="T26" fmla="*/ 549 w 1091"/>
                  <a:gd name="T27" fmla="*/ 71 h 918"/>
                  <a:gd name="T28" fmla="*/ 69 w 1091"/>
                  <a:gd name="T29" fmla="*/ 872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1" h="918">
                    <a:moveTo>
                      <a:pt x="548" y="918"/>
                    </a:moveTo>
                    <a:cubicBezTo>
                      <a:pt x="385" y="918"/>
                      <a:pt x="221" y="918"/>
                      <a:pt x="57" y="917"/>
                    </a:cubicBezTo>
                    <a:cubicBezTo>
                      <a:pt x="42" y="917"/>
                      <a:pt x="22" y="914"/>
                      <a:pt x="13" y="905"/>
                    </a:cubicBezTo>
                    <a:cubicBezTo>
                      <a:pt x="0" y="891"/>
                      <a:pt x="17" y="876"/>
                      <a:pt x="24" y="862"/>
                    </a:cubicBezTo>
                    <a:cubicBezTo>
                      <a:pt x="191" y="586"/>
                      <a:pt x="357" y="309"/>
                      <a:pt x="523" y="32"/>
                    </a:cubicBezTo>
                    <a:cubicBezTo>
                      <a:pt x="542" y="1"/>
                      <a:pt x="556" y="0"/>
                      <a:pt x="574" y="31"/>
                    </a:cubicBezTo>
                    <a:cubicBezTo>
                      <a:pt x="743" y="311"/>
                      <a:pt x="911" y="590"/>
                      <a:pt x="1079" y="870"/>
                    </a:cubicBezTo>
                    <a:cubicBezTo>
                      <a:pt x="1082" y="876"/>
                      <a:pt x="1086" y="882"/>
                      <a:pt x="1087" y="888"/>
                    </a:cubicBezTo>
                    <a:cubicBezTo>
                      <a:pt x="1091" y="901"/>
                      <a:pt x="1087" y="912"/>
                      <a:pt x="1072" y="915"/>
                    </a:cubicBezTo>
                    <a:cubicBezTo>
                      <a:pt x="1062" y="917"/>
                      <a:pt x="1052" y="918"/>
                      <a:pt x="1042" y="918"/>
                    </a:cubicBezTo>
                    <a:cubicBezTo>
                      <a:pt x="878" y="918"/>
                      <a:pt x="713" y="918"/>
                      <a:pt x="548" y="918"/>
                    </a:cubicBezTo>
                    <a:close/>
                    <a:moveTo>
                      <a:pt x="69" y="872"/>
                    </a:moveTo>
                    <a:cubicBezTo>
                      <a:pt x="391" y="872"/>
                      <a:pt x="708" y="872"/>
                      <a:pt x="1029" y="872"/>
                    </a:cubicBezTo>
                    <a:cubicBezTo>
                      <a:pt x="868" y="604"/>
                      <a:pt x="710" y="339"/>
                      <a:pt x="549" y="71"/>
                    </a:cubicBezTo>
                    <a:cubicBezTo>
                      <a:pt x="388" y="340"/>
                      <a:pt x="229" y="604"/>
                      <a:pt x="69" y="872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Freeform 6">
                <a:extLst>
                  <a:ext uri="{FF2B5EF4-FFF2-40B4-BE49-F238E27FC236}">
                    <a16:creationId xmlns:a16="http://schemas.microsoft.com/office/drawing/2014/main" id="{78B6ACED-B0F8-471D-AB6E-511430C21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699"/>
                <a:ext cx="13" cy="80"/>
              </a:xfrm>
              <a:custGeom>
                <a:avLst/>
                <a:gdLst>
                  <a:gd name="T0" fmla="*/ 1 w 43"/>
                  <a:gd name="T1" fmla="*/ 128 h 259"/>
                  <a:gd name="T2" fmla="*/ 1 w 43"/>
                  <a:gd name="T3" fmla="*/ 28 h 259"/>
                  <a:gd name="T4" fmla="*/ 22 w 43"/>
                  <a:gd name="T5" fmla="*/ 0 h 259"/>
                  <a:gd name="T6" fmla="*/ 43 w 43"/>
                  <a:gd name="T7" fmla="*/ 28 h 259"/>
                  <a:gd name="T8" fmla="*/ 43 w 43"/>
                  <a:gd name="T9" fmla="*/ 230 h 259"/>
                  <a:gd name="T10" fmla="*/ 23 w 43"/>
                  <a:gd name="T11" fmla="*/ 258 h 259"/>
                  <a:gd name="T12" fmla="*/ 1 w 43"/>
                  <a:gd name="T13" fmla="*/ 229 h 259"/>
                  <a:gd name="T14" fmla="*/ 1 w 43"/>
                  <a:gd name="T15" fmla="*/ 12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59">
                    <a:moveTo>
                      <a:pt x="1" y="128"/>
                    </a:moveTo>
                    <a:cubicBezTo>
                      <a:pt x="1" y="94"/>
                      <a:pt x="1" y="61"/>
                      <a:pt x="1" y="28"/>
                    </a:cubicBezTo>
                    <a:cubicBezTo>
                      <a:pt x="0" y="12"/>
                      <a:pt x="6" y="0"/>
                      <a:pt x="22" y="0"/>
                    </a:cubicBezTo>
                    <a:cubicBezTo>
                      <a:pt x="39" y="0"/>
                      <a:pt x="43" y="13"/>
                      <a:pt x="43" y="28"/>
                    </a:cubicBezTo>
                    <a:cubicBezTo>
                      <a:pt x="43" y="95"/>
                      <a:pt x="43" y="163"/>
                      <a:pt x="43" y="230"/>
                    </a:cubicBezTo>
                    <a:cubicBezTo>
                      <a:pt x="43" y="245"/>
                      <a:pt x="40" y="258"/>
                      <a:pt x="23" y="258"/>
                    </a:cubicBezTo>
                    <a:cubicBezTo>
                      <a:pt x="5" y="259"/>
                      <a:pt x="0" y="245"/>
                      <a:pt x="1" y="229"/>
                    </a:cubicBezTo>
                    <a:cubicBezTo>
                      <a:pt x="1" y="196"/>
                      <a:pt x="1" y="162"/>
                      <a:pt x="1" y="1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Freeform 7">
                <a:extLst>
                  <a:ext uri="{FF2B5EF4-FFF2-40B4-BE49-F238E27FC236}">
                    <a16:creationId xmlns:a16="http://schemas.microsoft.com/office/drawing/2014/main" id="{085B6B20-3D99-4A21-854A-09EA80CBC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806"/>
                <a:ext cx="14" cy="26"/>
              </a:xfrm>
              <a:custGeom>
                <a:avLst/>
                <a:gdLst>
                  <a:gd name="T0" fmla="*/ 1 w 45"/>
                  <a:gd name="T1" fmla="*/ 42 h 84"/>
                  <a:gd name="T2" fmla="*/ 3 w 45"/>
                  <a:gd name="T3" fmla="*/ 17 h 84"/>
                  <a:gd name="T4" fmla="*/ 24 w 45"/>
                  <a:gd name="T5" fmla="*/ 1 h 84"/>
                  <a:gd name="T6" fmla="*/ 42 w 45"/>
                  <a:gd name="T7" fmla="*/ 16 h 84"/>
                  <a:gd name="T8" fmla="*/ 42 w 45"/>
                  <a:gd name="T9" fmla="*/ 67 h 84"/>
                  <a:gd name="T10" fmla="*/ 22 w 45"/>
                  <a:gd name="T11" fmla="*/ 83 h 84"/>
                  <a:gd name="T12" fmla="*/ 3 w 45"/>
                  <a:gd name="T13" fmla="*/ 67 h 84"/>
                  <a:gd name="T14" fmla="*/ 1 w 45"/>
                  <a:gd name="T15" fmla="*/ 4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84">
                    <a:moveTo>
                      <a:pt x="1" y="42"/>
                    </a:moveTo>
                    <a:cubicBezTo>
                      <a:pt x="2" y="33"/>
                      <a:pt x="0" y="23"/>
                      <a:pt x="3" y="17"/>
                    </a:cubicBezTo>
                    <a:cubicBezTo>
                      <a:pt x="7" y="9"/>
                      <a:pt x="17" y="1"/>
                      <a:pt x="24" y="1"/>
                    </a:cubicBezTo>
                    <a:cubicBezTo>
                      <a:pt x="30" y="0"/>
                      <a:pt x="41" y="10"/>
                      <a:pt x="42" y="16"/>
                    </a:cubicBezTo>
                    <a:cubicBezTo>
                      <a:pt x="45" y="33"/>
                      <a:pt x="45" y="51"/>
                      <a:pt x="42" y="67"/>
                    </a:cubicBezTo>
                    <a:cubicBezTo>
                      <a:pt x="41" y="74"/>
                      <a:pt x="29" y="83"/>
                      <a:pt x="22" y="83"/>
                    </a:cubicBezTo>
                    <a:cubicBezTo>
                      <a:pt x="16" y="84"/>
                      <a:pt x="7" y="74"/>
                      <a:pt x="3" y="67"/>
                    </a:cubicBezTo>
                    <a:cubicBezTo>
                      <a:pt x="0" y="60"/>
                      <a:pt x="2" y="51"/>
                      <a:pt x="1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36BF8BE-AFBC-4414-B83F-F5360546748E}"/>
                </a:ext>
              </a:extLst>
            </p:cNvPr>
            <p:cNvSpPr/>
            <p:nvPr/>
          </p:nvSpPr>
          <p:spPr>
            <a:xfrm>
              <a:off x="535935" y="1771603"/>
              <a:ext cx="3223265" cy="1228759"/>
            </a:xfrm>
            <a:prstGeom prst="rect">
              <a:avLst/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20597ED7-28FD-41D7-B95B-427073F04ED7}"/>
                </a:ext>
              </a:extLst>
            </p:cNvPr>
            <p:cNvSpPr txBox="1"/>
            <p:nvPr/>
          </p:nvSpPr>
          <p:spPr>
            <a:xfrm>
              <a:off x="1652570" y="2055122"/>
              <a:ext cx="1858980" cy="66172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Take a Risk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Group Manager, </a:t>
              </a:r>
              <a:br>
                <a:rPr lang="en-US" sz="1100" b="0" dirty="0"/>
              </a:br>
              <a:r>
                <a:rPr lang="en-US" sz="1100" b="0" dirty="0"/>
                <a:t>Operator Services</a:t>
              </a:r>
            </a:p>
          </p:txBody>
        </p:sp>
      </p:grp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365148-C458-4152-B511-607F4A16797C}"/>
              </a:ext>
            </a:extLst>
          </p:cNvPr>
          <p:cNvSpPr/>
          <p:nvPr/>
        </p:nvSpPr>
        <p:spPr>
          <a:xfrm>
            <a:off x="3981023" y="1771603"/>
            <a:ext cx="3223265" cy="1228759"/>
          </a:xfrm>
          <a:prstGeom prst="rect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en-US" sz="140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65C9AB2-9D3A-43E6-9E1F-482BEBD52F07}"/>
              </a:ext>
            </a:extLst>
          </p:cNvPr>
          <p:cNvGrpSpPr/>
          <p:nvPr/>
        </p:nvGrpSpPr>
        <p:grpSpPr>
          <a:xfrm>
            <a:off x="4228599" y="2016650"/>
            <a:ext cx="2728112" cy="738664"/>
            <a:chOff x="4228599" y="2016650"/>
            <a:chExt cx="2728112" cy="738664"/>
          </a:xfrm>
        </p:grpSpPr>
        <p:grpSp>
          <p:nvGrpSpPr>
            <p:cNvPr id="57" name="Group 10">
              <a:extLst>
                <a:ext uri="{FF2B5EF4-FFF2-40B4-BE49-F238E27FC236}">
                  <a16:creationId xmlns:a16="http://schemas.microsoft.com/office/drawing/2014/main" id="{D703D452-74D0-4625-ACA9-25B8A1E6A0B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228599" y="2075507"/>
              <a:ext cx="621481" cy="620950"/>
              <a:chOff x="1704" y="988"/>
              <a:chExt cx="2346" cy="2344"/>
            </a:xfrm>
            <a:solidFill>
              <a:schemeClr val="accent5"/>
            </a:solidFill>
          </p:grpSpPr>
          <p:sp>
            <p:nvSpPr>
              <p:cNvPr id="59" name="Freeform 11">
                <a:extLst>
                  <a:ext uri="{FF2B5EF4-FFF2-40B4-BE49-F238E27FC236}">
                    <a16:creationId xmlns:a16="http://schemas.microsoft.com/office/drawing/2014/main" id="{4A3F7CF3-A345-42C1-BFA6-545D2BDD8D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58" y="990"/>
                <a:ext cx="1092" cy="1090"/>
              </a:xfrm>
              <a:custGeom>
                <a:avLst/>
                <a:gdLst>
                  <a:gd name="T0" fmla="*/ 290 w 580"/>
                  <a:gd name="T1" fmla="*/ 580 h 580"/>
                  <a:gd name="T2" fmla="*/ 0 w 580"/>
                  <a:gd name="T3" fmla="*/ 291 h 580"/>
                  <a:gd name="T4" fmla="*/ 289 w 580"/>
                  <a:gd name="T5" fmla="*/ 0 h 580"/>
                  <a:gd name="T6" fmla="*/ 580 w 580"/>
                  <a:gd name="T7" fmla="*/ 290 h 580"/>
                  <a:gd name="T8" fmla="*/ 290 w 580"/>
                  <a:gd name="T9" fmla="*/ 580 h 580"/>
                  <a:gd name="T10" fmla="*/ 141 w 580"/>
                  <a:gd name="T11" fmla="*/ 467 h 580"/>
                  <a:gd name="T12" fmla="*/ 467 w 580"/>
                  <a:gd name="T13" fmla="*/ 141 h 580"/>
                  <a:gd name="T14" fmla="*/ 439 w 580"/>
                  <a:gd name="T15" fmla="*/ 113 h 580"/>
                  <a:gd name="T16" fmla="*/ 112 w 580"/>
                  <a:gd name="T17" fmla="*/ 440 h 580"/>
                  <a:gd name="T18" fmla="*/ 141 w 580"/>
                  <a:gd name="T19" fmla="*/ 467 h 580"/>
                  <a:gd name="T20" fmla="*/ 380 w 580"/>
                  <a:gd name="T21" fmla="*/ 78 h 580"/>
                  <a:gd name="T22" fmla="*/ 350 w 580"/>
                  <a:gd name="T23" fmla="*/ 68 h 580"/>
                  <a:gd name="T24" fmla="*/ 326 w 580"/>
                  <a:gd name="T25" fmla="*/ 75 h 580"/>
                  <a:gd name="T26" fmla="*/ 73 w 580"/>
                  <a:gd name="T27" fmla="*/ 328 h 580"/>
                  <a:gd name="T28" fmla="*/ 68 w 580"/>
                  <a:gd name="T29" fmla="*/ 348 h 580"/>
                  <a:gd name="T30" fmla="*/ 78 w 580"/>
                  <a:gd name="T31" fmla="*/ 380 h 580"/>
                  <a:gd name="T32" fmla="*/ 380 w 580"/>
                  <a:gd name="T33" fmla="*/ 78 h 580"/>
                  <a:gd name="T34" fmla="*/ 194 w 580"/>
                  <a:gd name="T35" fmla="*/ 500 h 580"/>
                  <a:gd name="T36" fmla="*/ 227 w 580"/>
                  <a:gd name="T37" fmla="*/ 511 h 580"/>
                  <a:gd name="T38" fmla="*/ 253 w 580"/>
                  <a:gd name="T39" fmla="*/ 505 h 580"/>
                  <a:gd name="T40" fmla="*/ 506 w 580"/>
                  <a:gd name="T41" fmla="*/ 252 h 580"/>
                  <a:gd name="T42" fmla="*/ 513 w 580"/>
                  <a:gd name="T43" fmla="*/ 236 h 580"/>
                  <a:gd name="T44" fmla="*/ 500 w 580"/>
                  <a:gd name="T45" fmla="*/ 192 h 580"/>
                  <a:gd name="T46" fmla="*/ 194 w 580"/>
                  <a:gd name="T47" fmla="*/ 500 h 580"/>
                  <a:gd name="T48" fmla="*/ 65 w 580"/>
                  <a:gd name="T49" fmla="*/ 244 h 580"/>
                  <a:gd name="T50" fmla="*/ 245 w 580"/>
                  <a:gd name="T51" fmla="*/ 65 h 580"/>
                  <a:gd name="T52" fmla="*/ 65 w 580"/>
                  <a:gd name="T53" fmla="*/ 244 h 580"/>
                  <a:gd name="T54" fmla="*/ 515 w 580"/>
                  <a:gd name="T55" fmla="*/ 338 h 580"/>
                  <a:gd name="T56" fmla="*/ 339 w 580"/>
                  <a:gd name="T57" fmla="*/ 515 h 580"/>
                  <a:gd name="T58" fmla="*/ 515 w 580"/>
                  <a:gd name="T59" fmla="*/ 338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80" h="580">
                    <a:moveTo>
                      <a:pt x="290" y="580"/>
                    </a:moveTo>
                    <a:cubicBezTo>
                      <a:pt x="130" y="580"/>
                      <a:pt x="0" y="451"/>
                      <a:pt x="0" y="291"/>
                    </a:cubicBezTo>
                    <a:cubicBezTo>
                      <a:pt x="0" y="130"/>
                      <a:pt x="129" y="0"/>
                      <a:pt x="289" y="0"/>
                    </a:cubicBezTo>
                    <a:cubicBezTo>
                      <a:pt x="450" y="0"/>
                      <a:pt x="580" y="129"/>
                      <a:pt x="580" y="290"/>
                    </a:cubicBezTo>
                    <a:cubicBezTo>
                      <a:pt x="580" y="450"/>
                      <a:pt x="451" y="580"/>
                      <a:pt x="290" y="580"/>
                    </a:cubicBezTo>
                    <a:close/>
                    <a:moveTo>
                      <a:pt x="141" y="467"/>
                    </a:moveTo>
                    <a:cubicBezTo>
                      <a:pt x="251" y="357"/>
                      <a:pt x="358" y="250"/>
                      <a:pt x="467" y="141"/>
                    </a:cubicBezTo>
                    <a:cubicBezTo>
                      <a:pt x="459" y="132"/>
                      <a:pt x="449" y="122"/>
                      <a:pt x="439" y="113"/>
                    </a:cubicBezTo>
                    <a:cubicBezTo>
                      <a:pt x="329" y="223"/>
                      <a:pt x="222" y="330"/>
                      <a:pt x="112" y="440"/>
                    </a:cubicBezTo>
                    <a:cubicBezTo>
                      <a:pt x="121" y="448"/>
                      <a:pt x="131" y="457"/>
                      <a:pt x="141" y="467"/>
                    </a:cubicBezTo>
                    <a:close/>
                    <a:moveTo>
                      <a:pt x="380" y="78"/>
                    </a:moveTo>
                    <a:cubicBezTo>
                      <a:pt x="372" y="75"/>
                      <a:pt x="361" y="69"/>
                      <a:pt x="350" y="68"/>
                    </a:cubicBezTo>
                    <a:cubicBezTo>
                      <a:pt x="343" y="67"/>
                      <a:pt x="332" y="70"/>
                      <a:pt x="326" y="75"/>
                    </a:cubicBezTo>
                    <a:cubicBezTo>
                      <a:pt x="242" y="159"/>
                      <a:pt x="157" y="243"/>
                      <a:pt x="73" y="328"/>
                    </a:cubicBezTo>
                    <a:cubicBezTo>
                      <a:pt x="69" y="332"/>
                      <a:pt x="67" y="342"/>
                      <a:pt x="68" y="348"/>
                    </a:cubicBezTo>
                    <a:cubicBezTo>
                      <a:pt x="70" y="360"/>
                      <a:pt x="74" y="371"/>
                      <a:pt x="78" y="380"/>
                    </a:cubicBezTo>
                    <a:cubicBezTo>
                      <a:pt x="179" y="279"/>
                      <a:pt x="280" y="178"/>
                      <a:pt x="380" y="78"/>
                    </a:cubicBezTo>
                    <a:close/>
                    <a:moveTo>
                      <a:pt x="194" y="500"/>
                    </a:moveTo>
                    <a:cubicBezTo>
                      <a:pt x="208" y="505"/>
                      <a:pt x="217" y="510"/>
                      <a:pt x="227" y="511"/>
                    </a:cubicBezTo>
                    <a:cubicBezTo>
                      <a:pt x="236" y="512"/>
                      <a:pt x="248" y="510"/>
                      <a:pt x="253" y="505"/>
                    </a:cubicBezTo>
                    <a:cubicBezTo>
                      <a:pt x="338" y="421"/>
                      <a:pt x="422" y="337"/>
                      <a:pt x="506" y="252"/>
                    </a:cubicBezTo>
                    <a:cubicBezTo>
                      <a:pt x="510" y="248"/>
                      <a:pt x="514" y="241"/>
                      <a:pt x="513" y="236"/>
                    </a:cubicBezTo>
                    <a:cubicBezTo>
                      <a:pt x="511" y="223"/>
                      <a:pt x="506" y="211"/>
                      <a:pt x="500" y="192"/>
                    </a:cubicBezTo>
                    <a:cubicBezTo>
                      <a:pt x="396" y="297"/>
                      <a:pt x="296" y="397"/>
                      <a:pt x="194" y="500"/>
                    </a:cubicBezTo>
                    <a:close/>
                    <a:moveTo>
                      <a:pt x="65" y="244"/>
                    </a:moveTo>
                    <a:cubicBezTo>
                      <a:pt x="125" y="185"/>
                      <a:pt x="186" y="124"/>
                      <a:pt x="245" y="65"/>
                    </a:cubicBezTo>
                    <a:cubicBezTo>
                      <a:pt x="158" y="76"/>
                      <a:pt x="69" y="165"/>
                      <a:pt x="65" y="244"/>
                    </a:cubicBezTo>
                    <a:close/>
                    <a:moveTo>
                      <a:pt x="515" y="338"/>
                    </a:moveTo>
                    <a:cubicBezTo>
                      <a:pt x="457" y="396"/>
                      <a:pt x="396" y="457"/>
                      <a:pt x="339" y="515"/>
                    </a:cubicBezTo>
                    <a:cubicBezTo>
                      <a:pt x="423" y="503"/>
                      <a:pt x="510" y="414"/>
                      <a:pt x="515" y="33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Freeform 12">
                <a:extLst>
                  <a:ext uri="{FF2B5EF4-FFF2-40B4-BE49-F238E27FC236}">
                    <a16:creationId xmlns:a16="http://schemas.microsoft.com/office/drawing/2014/main" id="{83073B4D-F771-422C-A83A-204C2FAF05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04" y="2240"/>
                <a:ext cx="1096" cy="1090"/>
              </a:xfrm>
              <a:custGeom>
                <a:avLst/>
                <a:gdLst>
                  <a:gd name="T0" fmla="*/ 291 w 582"/>
                  <a:gd name="T1" fmla="*/ 0 h 580"/>
                  <a:gd name="T2" fmla="*/ 581 w 582"/>
                  <a:gd name="T3" fmla="*/ 292 h 580"/>
                  <a:gd name="T4" fmla="*/ 290 w 582"/>
                  <a:gd name="T5" fmla="*/ 580 h 580"/>
                  <a:gd name="T6" fmla="*/ 1 w 582"/>
                  <a:gd name="T7" fmla="*/ 288 h 580"/>
                  <a:gd name="T8" fmla="*/ 291 w 582"/>
                  <a:gd name="T9" fmla="*/ 0 h 580"/>
                  <a:gd name="T10" fmla="*/ 60 w 582"/>
                  <a:gd name="T11" fmla="*/ 289 h 580"/>
                  <a:gd name="T12" fmla="*/ 295 w 582"/>
                  <a:gd name="T13" fmla="*/ 521 h 580"/>
                  <a:gd name="T14" fmla="*/ 522 w 582"/>
                  <a:gd name="T15" fmla="*/ 289 h 580"/>
                  <a:gd name="T16" fmla="*/ 288 w 582"/>
                  <a:gd name="T17" fmla="*/ 59 h 580"/>
                  <a:gd name="T18" fmla="*/ 60 w 582"/>
                  <a:gd name="T19" fmla="*/ 289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2" h="580">
                    <a:moveTo>
                      <a:pt x="291" y="0"/>
                    </a:moveTo>
                    <a:cubicBezTo>
                      <a:pt x="451" y="1"/>
                      <a:pt x="582" y="132"/>
                      <a:pt x="581" y="292"/>
                    </a:cubicBezTo>
                    <a:cubicBezTo>
                      <a:pt x="580" y="450"/>
                      <a:pt x="449" y="580"/>
                      <a:pt x="290" y="580"/>
                    </a:cubicBezTo>
                    <a:cubicBezTo>
                      <a:pt x="130" y="580"/>
                      <a:pt x="0" y="450"/>
                      <a:pt x="1" y="288"/>
                    </a:cubicBezTo>
                    <a:cubicBezTo>
                      <a:pt x="2" y="129"/>
                      <a:pt x="131" y="0"/>
                      <a:pt x="291" y="0"/>
                    </a:cubicBezTo>
                    <a:close/>
                    <a:moveTo>
                      <a:pt x="60" y="289"/>
                    </a:moveTo>
                    <a:cubicBezTo>
                      <a:pt x="62" y="421"/>
                      <a:pt x="165" y="523"/>
                      <a:pt x="295" y="521"/>
                    </a:cubicBezTo>
                    <a:cubicBezTo>
                      <a:pt x="419" y="519"/>
                      <a:pt x="524" y="412"/>
                      <a:pt x="522" y="289"/>
                    </a:cubicBezTo>
                    <a:cubicBezTo>
                      <a:pt x="520" y="160"/>
                      <a:pt x="415" y="57"/>
                      <a:pt x="288" y="59"/>
                    </a:cubicBezTo>
                    <a:cubicBezTo>
                      <a:pt x="161" y="62"/>
                      <a:pt x="59" y="165"/>
                      <a:pt x="60" y="2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F5FFF7C4-BA1F-4E30-991E-ED7AC5EED2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58" y="2240"/>
                <a:ext cx="1092" cy="1092"/>
              </a:xfrm>
              <a:custGeom>
                <a:avLst/>
                <a:gdLst>
                  <a:gd name="T0" fmla="*/ 0 w 580"/>
                  <a:gd name="T1" fmla="*/ 289 h 581"/>
                  <a:gd name="T2" fmla="*/ 289 w 580"/>
                  <a:gd name="T3" fmla="*/ 0 h 581"/>
                  <a:gd name="T4" fmla="*/ 580 w 580"/>
                  <a:gd name="T5" fmla="*/ 292 h 581"/>
                  <a:gd name="T6" fmla="*/ 290 w 580"/>
                  <a:gd name="T7" fmla="*/ 580 h 581"/>
                  <a:gd name="T8" fmla="*/ 0 w 580"/>
                  <a:gd name="T9" fmla="*/ 289 h 581"/>
                  <a:gd name="T10" fmla="*/ 289 w 580"/>
                  <a:gd name="T11" fmla="*/ 59 h 581"/>
                  <a:gd name="T12" fmla="*/ 60 w 580"/>
                  <a:gd name="T13" fmla="*/ 289 h 581"/>
                  <a:gd name="T14" fmla="*/ 292 w 580"/>
                  <a:gd name="T15" fmla="*/ 521 h 581"/>
                  <a:gd name="T16" fmla="*/ 520 w 580"/>
                  <a:gd name="T17" fmla="*/ 290 h 581"/>
                  <a:gd name="T18" fmla="*/ 289 w 580"/>
                  <a:gd name="T19" fmla="*/ 59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0" h="581">
                    <a:moveTo>
                      <a:pt x="0" y="289"/>
                    </a:moveTo>
                    <a:cubicBezTo>
                      <a:pt x="0" y="130"/>
                      <a:pt x="129" y="1"/>
                      <a:pt x="289" y="0"/>
                    </a:cubicBezTo>
                    <a:cubicBezTo>
                      <a:pt x="450" y="0"/>
                      <a:pt x="580" y="131"/>
                      <a:pt x="580" y="292"/>
                    </a:cubicBezTo>
                    <a:cubicBezTo>
                      <a:pt x="580" y="449"/>
                      <a:pt x="449" y="580"/>
                      <a:pt x="290" y="580"/>
                    </a:cubicBezTo>
                    <a:cubicBezTo>
                      <a:pt x="130" y="581"/>
                      <a:pt x="0" y="450"/>
                      <a:pt x="0" y="289"/>
                    </a:cubicBezTo>
                    <a:close/>
                    <a:moveTo>
                      <a:pt x="289" y="59"/>
                    </a:moveTo>
                    <a:cubicBezTo>
                      <a:pt x="162" y="60"/>
                      <a:pt x="59" y="163"/>
                      <a:pt x="60" y="289"/>
                    </a:cubicBezTo>
                    <a:cubicBezTo>
                      <a:pt x="60" y="419"/>
                      <a:pt x="164" y="522"/>
                      <a:pt x="292" y="521"/>
                    </a:cubicBezTo>
                    <a:cubicBezTo>
                      <a:pt x="417" y="520"/>
                      <a:pt x="521" y="415"/>
                      <a:pt x="520" y="290"/>
                    </a:cubicBezTo>
                    <a:cubicBezTo>
                      <a:pt x="520" y="162"/>
                      <a:pt x="416" y="59"/>
                      <a:pt x="289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3C8CD108-FDA0-455D-BE19-A29B76BD98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04" y="988"/>
                <a:ext cx="1100" cy="1094"/>
              </a:xfrm>
              <a:custGeom>
                <a:avLst/>
                <a:gdLst>
                  <a:gd name="T0" fmla="*/ 292 w 584"/>
                  <a:gd name="T1" fmla="*/ 1 h 582"/>
                  <a:gd name="T2" fmla="*/ 581 w 584"/>
                  <a:gd name="T3" fmla="*/ 294 h 582"/>
                  <a:gd name="T4" fmla="*/ 290 w 584"/>
                  <a:gd name="T5" fmla="*/ 581 h 582"/>
                  <a:gd name="T6" fmla="*/ 1 w 584"/>
                  <a:gd name="T7" fmla="*/ 288 h 582"/>
                  <a:gd name="T8" fmla="*/ 292 w 584"/>
                  <a:gd name="T9" fmla="*/ 1 h 582"/>
                  <a:gd name="T10" fmla="*/ 291 w 584"/>
                  <a:gd name="T11" fmla="*/ 60 h 582"/>
                  <a:gd name="T12" fmla="*/ 60 w 584"/>
                  <a:gd name="T13" fmla="*/ 288 h 582"/>
                  <a:gd name="T14" fmla="*/ 291 w 584"/>
                  <a:gd name="T15" fmla="*/ 522 h 582"/>
                  <a:gd name="T16" fmla="*/ 522 w 584"/>
                  <a:gd name="T17" fmla="*/ 292 h 582"/>
                  <a:gd name="T18" fmla="*/ 291 w 584"/>
                  <a:gd name="T19" fmla="*/ 6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4" h="582">
                    <a:moveTo>
                      <a:pt x="292" y="1"/>
                    </a:moveTo>
                    <a:cubicBezTo>
                      <a:pt x="453" y="3"/>
                      <a:pt x="584" y="135"/>
                      <a:pt x="581" y="294"/>
                    </a:cubicBezTo>
                    <a:cubicBezTo>
                      <a:pt x="579" y="453"/>
                      <a:pt x="448" y="582"/>
                      <a:pt x="290" y="581"/>
                    </a:cubicBezTo>
                    <a:cubicBezTo>
                      <a:pt x="128" y="580"/>
                      <a:pt x="0" y="450"/>
                      <a:pt x="1" y="288"/>
                    </a:cubicBezTo>
                    <a:cubicBezTo>
                      <a:pt x="2" y="129"/>
                      <a:pt x="133" y="0"/>
                      <a:pt x="292" y="1"/>
                    </a:cubicBezTo>
                    <a:close/>
                    <a:moveTo>
                      <a:pt x="291" y="60"/>
                    </a:moveTo>
                    <a:cubicBezTo>
                      <a:pt x="165" y="60"/>
                      <a:pt x="61" y="163"/>
                      <a:pt x="60" y="288"/>
                    </a:cubicBezTo>
                    <a:cubicBezTo>
                      <a:pt x="60" y="418"/>
                      <a:pt x="163" y="522"/>
                      <a:pt x="291" y="522"/>
                    </a:cubicBezTo>
                    <a:cubicBezTo>
                      <a:pt x="416" y="522"/>
                      <a:pt x="522" y="417"/>
                      <a:pt x="522" y="292"/>
                    </a:cubicBezTo>
                    <a:cubicBezTo>
                      <a:pt x="521" y="164"/>
                      <a:pt x="417" y="60"/>
                      <a:pt x="2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A2F6C60B-2171-4FEB-8530-616822AFA40E}"/>
                </a:ext>
              </a:extLst>
            </p:cNvPr>
            <p:cNvSpPr txBox="1"/>
            <p:nvPr/>
          </p:nvSpPr>
          <p:spPr>
            <a:xfrm>
              <a:off x="5097731" y="2016650"/>
              <a:ext cx="1858980" cy="73866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Try Something Different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Network Engineer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0430EA5-AFB7-4D9E-92CE-9CD32B163193}"/>
              </a:ext>
            </a:extLst>
          </p:cNvPr>
          <p:cNvGrpSpPr/>
          <p:nvPr/>
        </p:nvGrpSpPr>
        <p:grpSpPr>
          <a:xfrm>
            <a:off x="7426111" y="1771603"/>
            <a:ext cx="3223265" cy="1228759"/>
            <a:chOff x="7426111" y="1771603"/>
            <a:chExt cx="3223265" cy="1228759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63CAF4F3-0E44-42D4-B72F-2607845D1BF4}"/>
                </a:ext>
              </a:extLst>
            </p:cNvPr>
            <p:cNvSpPr/>
            <p:nvPr/>
          </p:nvSpPr>
          <p:spPr>
            <a:xfrm>
              <a:off x="7426111" y="1771603"/>
              <a:ext cx="3223265" cy="1228759"/>
            </a:xfrm>
            <a:prstGeom prst="rect">
              <a:avLst/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953FE12-DE13-4D25-AB5A-21F4B2A7E8C6}"/>
                </a:ext>
              </a:extLst>
            </p:cNvPr>
            <p:cNvGrpSpPr/>
            <p:nvPr/>
          </p:nvGrpSpPr>
          <p:grpSpPr>
            <a:xfrm>
              <a:off x="7673687" y="2016650"/>
              <a:ext cx="2728112" cy="738664"/>
              <a:chOff x="7673687" y="2016650"/>
              <a:chExt cx="2728112" cy="738664"/>
            </a:xfrm>
          </p:grpSpPr>
          <p:grpSp>
            <p:nvGrpSpPr>
              <p:cNvPr id="64" name="Group 17">
                <a:extLst>
                  <a:ext uri="{FF2B5EF4-FFF2-40B4-BE49-F238E27FC236}">
                    <a16:creationId xmlns:a16="http://schemas.microsoft.com/office/drawing/2014/main" id="{E88A4E9D-300E-42C1-BC78-C7E01AAC6A7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7673687" y="2071501"/>
                <a:ext cx="621481" cy="628963"/>
                <a:chOff x="2176" y="1435"/>
                <a:chExt cx="1412" cy="1429"/>
              </a:xfrm>
              <a:solidFill>
                <a:schemeClr val="accent5"/>
              </a:solidFill>
            </p:grpSpPr>
            <p:sp>
              <p:nvSpPr>
                <p:cNvPr id="66" name="Freeform 18">
                  <a:extLst>
                    <a:ext uri="{FF2B5EF4-FFF2-40B4-BE49-F238E27FC236}">
                      <a16:creationId xmlns:a16="http://schemas.microsoft.com/office/drawing/2014/main" id="{E55FADEC-C3E3-44C6-B7FB-88C4B825D1A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07" y="1776"/>
                  <a:ext cx="481" cy="966"/>
                </a:xfrm>
                <a:custGeom>
                  <a:avLst/>
                  <a:gdLst>
                    <a:gd name="T0" fmla="*/ 137 w 255"/>
                    <a:gd name="T1" fmla="*/ 276 h 513"/>
                    <a:gd name="T2" fmla="*/ 79 w 255"/>
                    <a:gd name="T3" fmla="*/ 90 h 513"/>
                    <a:gd name="T4" fmla="*/ 42 w 255"/>
                    <a:gd name="T5" fmla="*/ 53 h 513"/>
                    <a:gd name="T6" fmla="*/ 35 w 255"/>
                    <a:gd name="T7" fmla="*/ 13 h 513"/>
                    <a:gd name="T8" fmla="*/ 78 w 255"/>
                    <a:gd name="T9" fmla="*/ 13 h 513"/>
                    <a:gd name="T10" fmla="*/ 190 w 255"/>
                    <a:gd name="T11" fmla="*/ 282 h 513"/>
                    <a:gd name="T12" fmla="*/ 199 w 255"/>
                    <a:gd name="T13" fmla="*/ 303 h 513"/>
                    <a:gd name="T14" fmla="*/ 236 w 255"/>
                    <a:gd name="T15" fmla="*/ 438 h 513"/>
                    <a:gd name="T16" fmla="*/ 114 w 255"/>
                    <a:gd name="T17" fmla="*/ 509 h 513"/>
                    <a:gd name="T18" fmla="*/ 14 w 255"/>
                    <a:gd name="T19" fmla="*/ 419 h 513"/>
                    <a:gd name="T20" fmla="*/ 103 w 255"/>
                    <a:gd name="T21" fmla="*/ 281 h 513"/>
                    <a:gd name="T22" fmla="*/ 137 w 255"/>
                    <a:gd name="T23" fmla="*/ 276 h 513"/>
                    <a:gd name="T24" fmla="*/ 125 w 255"/>
                    <a:gd name="T25" fmla="*/ 332 h 513"/>
                    <a:gd name="T26" fmla="*/ 63 w 255"/>
                    <a:gd name="T27" fmla="*/ 394 h 513"/>
                    <a:gd name="T28" fmla="*/ 126 w 255"/>
                    <a:gd name="T29" fmla="*/ 458 h 513"/>
                    <a:gd name="T30" fmla="*/ 189 w 255"/>
                    <a:gd name="T31" fmla="*/ 394 h 513"/>
                    <a:gd name="T32" fmla="*/ 125 w 255"/>
                    <a:gd name="T33" fmla="*/ 332 h 5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55" h="513">
                      <a:moveTo>
                        <a:pt x="137" y="276"/>
                      </a:moveTo>
                      <a:cubicBezTo>
                        <a:pt x="140" y="207"/>
                        <a:pt x="123" y="144"/>
                        <a:pt x="79" y="90"/>
                      </a:cubicBezTo>
                      <a:cubicBezTo>
                        <a:pt x="68" y="77"/>
                        <a:pt x="55" y="65"/>
                        <a:pt x="42" y="53"/>
                      </a:cubicBezTo>
                      <a:cubicBezTo>
                        <a:pt x="28" y="39"/>
                        <a:pt x="25" y="25"/>
                        <a:pt x="35" y="13"/>
                      </a:cubicBezTo>
                      <a:cubicBezTo>
                        <a:pt x="47" y="0"/>
                        <a:pt x="62" y="0"/>
                        <a:pt x="78" y="13"/>
                      </a:cubicBezTo>
                      <a:cubicBezTo>
                        <a:pt x="160" y="83"/>
                        <a:pt x="198" y="173"/>
                        <a:pt x="190" y="282"/>
                      </a:cubicBezTo>
                      <a:cubicBezTo>
                        <a:pt x="189" y="289"/>
                        <a:pt x="194" y="299"/>
                        <a:pt x="199" y="303"/>
                      </a:cubicBezTo>
                      <a:cubicBezTo>
                        <a:pt x="241" y="338"/>
                        <a:pt x="255" y="390"/>
                        <a:pt x="236" y="438"/>
                      </a:cubicBezTo>
                      <a:cubicBezTo>
                        <a:pt x="216" y="487"/>
                        <a:pt x="170" y="513"/>
                        <a:pt x="114" y="509"/>
                      </a:cubicBezTo>
                      <a:cubicBezTo>
                        <a:pt x="68" y="506"/>
                        <a:pt x="26" y="469"/>
                        <a:pt x="14" y="419"/>
                      </a:cubicBezTo>
                      <a:cubicBezTo>
                        <a:pt x="0" y="359"/>
                        <a:pt x="40" y="296"/>
                        <a:pt x="103" y="281"/>
                      </a:cubicBezTo>
                      <a:cubicBezTo>
                        <a:pt x="114" y="279"/>
                        <a:pt x="125" y="278"/>
                        <a:pt x="137" y="276"/>
                      </a:cubicBezTo>
                      <a:close/>
                      <a:moveTo>
                        <a:pt x="125" y="332"/>
                      </a:moveTo>
                      <a:cubicBezTo>
                        <a:pt x="90" y="332"/>
                        <a:pt x="63" y="359"/>
                        <a:pt x="63" y="394"/>
                      </a:cubicBezTo>
                      <a:cubicBezTo>
                        <a:pt x="63" y="429"/>
                        <a:pt x="92" y="458"/>
                        <a:pt x="126" y="458"/>
                      </a:cubicBezTo>
                      <a:cubicBezTo>
                        <a:pt x="162" y="458"/>
                        <a:pt x="189" y="430"/>
                        <a:pt x="189" y="394"/>
                      </a:cubicBezTo>
                      <a:cubicBezTo>
                        <a:pt x="189" y="358"/>
                        <a:pt x="162" y="332"/>
                        <a:pt x="125" y="332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2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7" name="Freeform 19">
                  <a:extLst>
                    <a:ext uri="{FF2B5EF4-FFF2-40B4-BE49-F238E27FC236}">
                      <a16:creationId xmlns:a16="http://schemas.microsoft.com/office/drawing/2014/main" id="{77EFB42C-0162-4E1F-B507-EA6367A09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97" y="1435"/>
                  <a:ext cx="808" cy="800"/>
                </a:xfrm>
                <a:custGeom>
                  <a:avLst/>
                  <a:gdLst>
                    <a:gd name="T0" fmla="*/ 200 w 429"/>
                    <a:gd name="T1" fmla="*/ 197 h 425"/>
                    <a:gd name="T2" fmla="*/ 58 w 429"/>
                    <a:gd name="T3" fmla="*/ 384 h 425"/>
                    <a:gd name="T4" fmla="*/ 25 w 429"/>
                    <a:gd name="T5" fmla="*/ 422 h 425"/>
                    <a:gd name="T6" fmla="*/ 6 w 429"/>
                    <a:gd name="T7" fmla="*/ 375 h 425"/>
                    <a:gd name="T8" fmla="*/ 166 w 429"/>
                    <a:gd name="T9" fmla="*/ 156 h 425"/>
                    <a:gd name="T10" fmla="*/ 194 w 429"/>
                    <a:gd name="T11" fmla="*/ 119 h 425"/>
                    <a:gd name="T12" fmla="*/ 380 w 429"/>
                    <a:gd name="T13" fmla="*/ 56 h 425"/>
                    <a:gd name="T14" fmla="*/ 416 w 429"/>
                    <a:gd name="T15" fmla="*/ 177 h 425"/>
                    <a:gd name="T16" fmla="*/ 326 w 429"/>
                    <a:gd name="T17" fmla="*/ 259 h 425"/>
                    <a:gd name="T18" fmla="*/ 211 w 429"/>
                    <a:gd name="T19" fmla="*/ 211 h 425"/>
                    <a:gd name="T20" fmla="*/ 200 w 429"/>
                    <a:gd name="T21" fmla="*/ 197 h 425"/>
                    <a:gd name="T22" fmla="*/ 370 w 429"/>
                    <a:gd name="T23" fmla="*/ 147 h 425"/>
                    <a:gd name="T24" fmla="*/ 308 w 429"/>
                    <a:gd name="T25" fmla="*/ 82 h 425"/>
                    <a:gd name="T26" fmla="*/ 243 w 429"/>
                    <a:gd name="T27" fmla="*/ 144 h 425"/>
                    <a:gd name="T28" fmla="*/ 304 w 429"/>
                    <a:gd name="T29" fmla="*/ 209 h 425"/>
                    <a:gd name="T30" fmla="*/ 370 w 429"/>
                    <a:gd name="T31" fmla="*/ 147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9" h="425">
                      <a:moveTo>
                        <a:pt x="200" y="197"/>
                      </a:moveTo>
                      <a:cubicBezTo>
                        <a:pt x="123" y="238"/>
                        <a:pt x="75" y="299"/>
                        <a:pt x="58" y="384"/>
                      </a:cubicBezTo>
                      <a:cubicBezTo>
                        <a:pt x="52" y="413"/>
                        <a:pt x="43" y="425"/>
                        <a:pt x="25" y="422"/>
                      </a:cubicBezTo>
                      <a:cubicBezTo>
                        <a:pt x="7" y="418"/>
                        <a:pt x="0" y="402"/>
                        <a:pt x="6" y="375"/>
                      </a:cubicBezTo>
                      <a:cubicBezTo>
                        <a:pt x="25" y="277"/>
                        <a:pt x="78" y="203"/>
                        <a:pt x="166" y="156"/>
                      </a:cubicBezTo>
                      <a:cubicBezTo>
                        <a:pt x="183" y="147"/>
                        <a:pt x="190" y="137"/>
                        <a:pt x="194" y="119"/>
                      </a:cubicBezTo>
                      <a:cubicBezTo>
                        <a:pt x="212" y="35"/>
                        <a:pt x="315" y="0"/>
                        <a:pt x="380" y="56"/>
                      </a:cubicBezTo>
                      <a:cubicBezTo>
                        <a:pt x="417" y="88"/>
                        <a:pt x="429" y="130"/>
                        <a:pt x="416" y="177"/>
                      </a:cubicBezTo>
                      <a:cubicBezTo>
                        <a:pt x="404" y="222"/>
                        <a:pt x="373" y="251"/>
                        <a:pt x="326" y="259"/>
                      </a:cubicBezTo>
                      <a:cubicBezTo>
                        <a:pt x="278" y="267"/>
                        <a:pt x="239" y="250"/>
                        <a:pt x="211" y="211"/>
                      </a:cubicBezTo>
                      <a:cubicBezTo>
                        <a:pt x="208" y="207"/>
                        <a:pt x="205" y="203"/>
                        <a:pt x="200" y="197"/>
                      </a:cubicBezTo>
                      <a:close/>
                      <a:moveTo>
                        <a:pt x="370" y="147"/>
                      </a:moveTo>
                      <a:cubicBezTo>
                        <a:pt x="370" y="112"/>
                        <a:pt x="343" y="83"/>
                        <a:pt x="308" y="82"/>
                      </a:cubicBezTo>
                      <a:cubicBezTo>
                        <a:pt x="273" y="81"/>
                        <a:pt x="244" y="109"/>
                        <a:pt x="243" y="144"/>
                      </a:cubicBezTo>
                      <a:cubicBezTo>
                        <a:pt x="241" y="178"/>
                        <a:pt x="270" y="208"/>
                        <a:pt x="304" y="209"/>
                      </a:cubicBezTo>
                      <a:cubicBezTo>
                        <a:pt x="338" y="210"/>
                        <a:pt x="369" y="181"/>
                        <a:pt x="370" y="14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2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8" name="Freeform 20">
                  <a:extLst>
                    <a:ext uri="{FF2B5EF4-FFF2-40B4-BE49-F238E27FC236}">
                      <a16:creationId xmlns:a16="http://schemas.microsoft.com/office/drawing/2014/main" id="{6A6E9292-0C5B-48B0-84B0-920F24A7B8F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176" y="2286"/>
                  <a:ext cx="959" cy="578"/>
                </a:xfrm>
                <a:custGeom>
                  <a:avLst/>
                  <a:gdLst>
                    <a:gd name="T0" fmla="*/ 222 w 509"/>
                    <a:gd name="T1" fmla="*/ 191 h 307"/>
                    <a:gd name="T2" fmla="*/ 372 w 509"/>
                    <a:gd name="T3" fmla="*/ 238 h 307"/>
                    <a:gd name="T4" fmla="*/ 464 w 509"/>
                    <a:gd name="T5" fmla="*/ 221 h 307"/>
                    <a:gd name="T6" fmla="*/ 504 w 509"/>
                    <a:gd name="T7" fmla="*/ 237 h 307"/>
                    <a:gd name="T8" fmla="*/ 481 w 509"/>
                    <a:gd name="T9" fmla="*/ 270 h 307"/>
                    <a:gd name="T10" fmla="*/ 195 w 509"/>
                    <a:gd name="T11" fmla="*/ 237 h 307"/>
                    <a:gd name="T12" fmla="*/ 166 w 509"/>
                    <a:gd name="T13" fmla="*/ 234 h 307"/>
                    <a:gd name="T14" fmla="*/ 42 w 509"/>
                    <a:gd name="T15" fmla="*/ 204 h 307"/>
                    <a:gd name="T16" fmla="*/ 17 w 509"/>
                    <a:gd name="T17" fmla="*/ 84 h 307"/>
                    <a:gd name="T18" fmla="*/ 119 w 509"/>
                    <a:gd name="T19" fmla="*/ 7 h 307"/>
                    <a:gd name="T20" fmla="*/ 232 w 509"/>
                    <a:gd name="T21" fmla="*/ 169 h 307"/>
                    <a:gd name="T22" fmla="*/ 222 w 509"/>
                    <a:gd name="T23" fmla="*/ 191 h 307"/>
                    <a:gd name="T24" fmla="*/ 190 w 509"/>
                    <a:gd name="T25" fmla="*/ 127 h 307"/>
                    <a:gd name="T26" fmla="*/ 127 w 509"/>
                    <a:gd name="T27" fmla="*/ 62 h 307"/>
                    <a:gd name="T28" fmla="*/ 65 w 509"/>
                    <a:gd name="T29" fmla="*/ 124 h 307"/>
                    <a:gd name="T30" fmla="*/ 128 w 509"/>
                    <a:gd name="T31" fmla="*/ 189 h 307"/>
                    <a:gd name="T32" fmla="*/ 190 w 509"/>
                    <a:gd name="T33" fmla="*/ 127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09" h="307">
                      <a:moveTo>
                        <a:pt x="222" y="191"/>
                      </a:moveTo>
                      <a:cubicBezTo>
                        <a:pt x="267" y="224"/>
                        <a:pt x="317" y="241"/>
                        <a:pt x="372" y="238"/>
                      </a:cubicBezTo>
                      <a:cubicBezTo>
                        <a:pt x="403" y="236"/>
                        <a:pt x="433" y="228"/>
                        <a:pt x="464" y="221"/>
                      </a:cubicBezTo>
                      <a:cubicBezTo>
                        <a:pt x="485" y="215"/>
                        <a:pt x="498" y="219"/>
                        <a:pt x="504" y="237"/>
                      </a:cubicBezTo>
                      <a:cubicBezTo>
                        <a:pt x="509" y="251"/>
                        <a:pt x="501" y="263"/>
                        <a:pt x="481" y="270"/>
                      </a:cubicBezTo>
                      <a:cubicBezTo>
                        <a:pt x="381" y="307"/>
                        <a:pt x="285" y="295"/>
                        <a:pt x="195" y="237"/>
                      </a:cubicBezTo>
                      <a:cubicBezTo>
                        <a:pt x="185" y="231"/>
                        <a:pt x="178" y="230"/>
                        <a:pt x="166" y="234"/>
                      </a:cubicBezTo>
                      <a:cubicBezTo>
                        <a:pt x="119" y="250"/>
                        <a:pt x="77" y="240"/>
                        <a:pt x="42" y="204"/>
                      </a:cubicBezTo>
                      <a:cubicBezTo>
                        <a:pt x="10" y="169"/>
                        <a:pt x="0" y="129"/>
                        <a:pt x="17" y="84"/>
                      </a:cubicBezTo>
                      <a:cubicBezTo>
                        <a:pt x="34" y="36"/>
                        <a:pt x="70" y="12"/>
                        <a:pt x="119" y="7"/>
                      </a:cubicBezTo>
                      <a:cubicBezTo>
                        <a:pt x="201" y="0"/>
                        <a:pt x="264" y="91"/>
                        <a:pt x="232" y="169"/>
                      </a:cubicBezTo>
                      <a:cubicBezTo>
                        <a:pt x="229" y="176"/>
                        <a:pt x="226" y="182"/>
                        <a:pt x="222" y="191"/>
                      </a:cubicBezTo>
                      <a:close/>
                      <a:moveTo>
                        <a:pt x="190" y="127"/>
                      </a:moveTo>
                      <a:cubicBezTo>
                        <a:pt x="190" y="91"/>
                        <a:pt x="162" y="62"/>
                        <a:pt x="127" y="62"/>
                      </a:cubicBezTo>
                      <a:cubicBezTo>
                        <a:pt x="93" y="62"/>
                        <a:pt x="65" y="90"/>
                        <a:pt x="65" y="124"/>
                      </a:cubicBezTo>
                      <a:cubicBezTo>
                        <a:pt x="65" y="159"/>
                        <a:pt x="94" y="189"/>
                        <a:pt x="128" y="189"/>
                      </a:cubicBezTo>
                      <a:cubicBezTo>
                        <a:pt x="163" y="189"/>
                        <a:pt x="190" y="162"/>
                        <a:pt x="190" y="1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2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95CE5895-40D3-4AF2-8C98-8FAC6AE7A7E0}"/>
                  </a:ext>
                </a:extLst>
              </p:cNvPr>
              <p:cNvSpPr txBox="1"/>
              <p:nvPr/>
            </p:nvSpPr>
            <p:spPr>
              <a:xfrm>
                <a:off x="8542819" y="2016650"/>
                <a:ext cx="1858980" cy="73866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>
                <a:defPPr>
                  <a:defRPr lang="en-US"/>
                </a:defPPr>
                <a:lvl1pPr algn="ctr">
                  <a:spcBef>
                    <a:spcPts val="300"/>
                  </a:spcBef>
                  <a:buClr>
                    <a:srgbClr val="CD1F67"/>
                  </a:buClr>
                  <a:defRPr sz="14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 algn="l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600" dirty="0"/>
                  <a:t>Conspire and Contribute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1100" b="0" dirty="0"/>
                  <a:t>Recruiter</a:t>
                </a:r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0236ADC-6DEC-4DCA-8D02-C7E1A38C57E7}"/>
              </a:ext>
            </a:extLst>
          </p:cNvPr>
          <p:cNvGrpSpPr/>
          <p:nvPr/>
        </p:nvGrpSpPr>
        <p:grpSpPr>
          <a:xfrm>
            <a:off x="10871200" y="1771603"/>
            <a:ext cx="3223265" cy="1228759"/>
            <a:chOff x="10871200" y="1771603"/>
            <a:chExt cx="3223265" cy="1228759"/>
          </a:xfrm>
        </p:grpSpPr>
        <p:grpSp>
          <p:nvGrpSpPr>
            <p:cNvPr id="70" name="Group 23">
              <a:extLst>
                <a:ext uri="{FF2B5EF4-FFF2-40B4-BE49-F238E27FC236}">
                  <a16:creationId xmlns:a16="http://schemas.microsoft.com/office/drawing/2014/main" id="{B8D05647-8444-4820-8F1F-F1A31E9A280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118776" y="2073769"/>
              <a:ext cx="621481" cy="624427"/>
              <a:chOff x="2992" y="1229"/>
              <a:chExt cx="422" cy="424"/>
            </a:xfrm>
            <a:solidFill>
              <a:schemeClr val="accent5"/>
            </a:solidFill>
          </p:grpSpPr>
          <p:sp>
            <p:nvSpPr>
              <p:cNvPr id="72" name="Freeform 24">
                <a:extLst>
                  <a:ext uri="{FF2B5EF4-FFF2-40B4-BE49-F238E27FC236}">
                    <a16:creationId xmlns:a16="http://schemas.microsoft.com/office/drawing/2014/main" id="{1D2CAED1-07E1-486C-B99B-7FF9396F96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92" y="1464"/>
                <a:ext cx="422" cy="189"/>
              </a:xfrm>
              <a:custGeom>
                <a:avLst/>
                <a:gdLst>
                  <a:gd name="T0" fmla="*/ 848 w 1389"/>
                  <a:gd name="T1" fmla="*/ 230 h 621"/>
                  <a:gd name="T2" fmla="*/ 1037 w 1389"/>
                  <a:gd name="T3" fmla="*/ 181 h 621"/>
                  <a:gd name="T4" fmla="*/ 1222 w 1389"/>
                  <a:gd name="T5" fmla="*/ 72 h 621"/>
                  <a:gd name="T6" fmla="*/ 1304 w 1389"/>
                  <a:gd name="T7" fmla="*/ 50 h 621"/>
                  <a:gd name="T8" fmla="*/ 1379 w 1389"/>
                  <a:gd name="T9" fmla="*/ 107 h 621"/>
                  <a:gd name="T10" fmla="*/ 1352 w 1389"/>
                  <a:gd name="T11" fmla="*/ 187 h 621"/>
                  <a:gd name="T12" fmla="*/ 990 w 1389"/>
                  <a:gd name="T13" fmla="*/ 469 h 621"/>
                  <a:gd name="T14" fmla="*/ 902 w 1389"/>
                  <a:gd name="T15" fmla="*/ 498 h 621"/>
                  <a:gd name="T16" fmla="*/ 705 w 1389"/>
                  <a:gd name="T17" fmla="*/ 526 h 621"/>
                  <a:gd name="T18" fmla="*/ 447 w 1389"/>
                  <a:gd name="T19" fmla="*/ 552 h 621"/>
                  <a:gd name="T20" fmla="*/ 185 w 1389"/>
                  <a:gd name="T21" fmla="*/ 553 h 621"/>
                  <a:gd name="T22" fmla="*/ 161 w 1389"/>
                  <a:gd name="T23" fmla="*/ 553 h 621"/>
                  <a:gd name="T24" fmla="*/ 161 w 1389"/>
                  <a:gd name="T25" fmla="*/ 621 h 621"/>
                  <a:gd name="T26" fmla="*/ 0 w 1389"/>
                  <a:gd name="T27" fmla="*/ 621 h 621"/>
                  <a:gd name="T28" fmla="*/ 0 w 1389"/>
                  <a:gd name="T29" fmla="*/ 23 h 621"/>
                  <a:gd name="T30" fmla="*/ 160 w 1389"/>
                  <a:gd name="T31" fmla="*/ 23 h 621"/>
                  <a:gd name="T32" fmla="*/ 160 w 1389"/>
                  <a:gd name="T33" fmla="*/ 69 h 621"/>
                  <a:gd name="T34" fmla="*/ 235 w 1389"/>
                  <a:gd name="T35" fmla="*/ 31 h 621"/>
                  <a:gd name="T36" fmla="*/ 350 w 1389"/>
                  <a:gd name="T37" fmla="*/ 1 h 621"/>
                  <a:gd name="T38" fmla="*/ 442 w 1389"/>
                  <a:gd name="T39" fmla="*/ 28 h 621"/>
                  <a:gd name="T40" fmla="*/ 574 w 1389"/>
                  <a:gd name="T41" fmla="*/ 67 h 621"/>
                  <a:gd name="T42" fmla="*/ 703 w 1389"/>
                  <a:gd name="T43" fmla="*/ 74 h 621"/>
                  <a:gd name="T44" fmla="*/ 830 w 1389"/>
                  <a:gd name="T45" fmla="*/ 165 h 621"/>
                  <a:gd name="T46" fmla="*/ 848 w 1389"/>
                  <a:gd name="T47" fmla="*/ 230 h 621"/>
                  <a:gd name="T48" fmla="*/ 162 w 1389"/>
                  <a:gd name="T49" fmla="*/ 506 h 621"/>
                  <a:gd name="T50" fmla="*/ 187 w 1389"/>
                  <a:gd name="T51" fmla="*/ 506 h 621"/>
                  <a:gd name="T52" fmla="*/ 457 w 1389"/>
                  <a:gd name="T53" fmla="*/ 506 h 621"/>
                  <a:gd name="T54" fmla="*/ 652 w 1389"/>
                  <a:gd name="T55" fmla="*/ 488 h 621"/>
                  <a:gd name="T56" fmla="*/ 912 w 1389"/>
                  <a:gd name="T57" fmla="*/ 449 h 621"/>
                  <a:gd name="T58" fmla="*/ 972 w 1389"/>
                  <a:gd name="T59" fmla="*/ 424 h 621"/>
                  <a:gd name="T60" fmla="*/ 1204 w 1389"/>
                  <a:gd name="T61" fmla="*/ 245 h 621"/>
                  <a:gd name="T62" fmla="*/ 1322 w 1389"/>
                  <a:gd name="T63" fmla="*/ 152 h 621"/>
                  <a:gd name="T64" fmla="*/ 1326 w 1389"/>
                  <a:gd name="T65" fmla="*/ 109 h 621"/>
                  <a:gd name="T66" fmla="*/ 1269 w 1389"/>
                  <a:gd name="T67" fmla="*/ 102 h 621"/>
                  <a:gd name="T68" fmla="*/ 1139 w 1389"/>
                  <a:gd name="T69" fmla="*/ 171 h 621"/>
                  <a:gd name="T70" fmla="*/ 1016 w 1389"/>
                  <a:gd name="T71" fmla="*/ 246 h 621"/>
                  <a:gd name="T72" fmla="*/ 861 w 1389"/>
                  <a:gd name="T73" fmla="*/ 276 h 621"/>
                  <a:gd name="T74" fmla="*/ 491 w 1389"/>
                  <a:gd name="T75" fmla="*/ 276 h 621"/>
                  <a:gd name="T76" fmla="*/ 453 w 1389"/>
                  <a:gd name="T77" fmla="*/ 279 h 621"/>
                  <a:gd name="T78" fmla="*/ 414 w 1389"/>
                  <a:gd name="T79" fmla="*/ 320 h 621"/>
                  <a:gd name="T80" fmla="*/ 389 w 1389"/>
                  <a:gd name="T81" fmla="*/ 345 h 621"/>
                  <a:gd name="T82" fmla="*/ 368 w 1389"/>
                  <a:gd name="T83" fmla="*/ 316 h 621"/>
                  <a:gd name="T84" fmla="*/ 408 w 1389"/>
                  <a:gd name="T85" fmla="*/ 249 h 621"/>
                  <a:gd name="T86" fmla="*/ 480 w 1389"/>
                  <a:gd name="T87" fmla="*/ 231 h 621"/>
                  <a:gd name="T88" fmla="*/ 696 w 1389"/>
                  <a:gd name="T89" fmla="*/ 230 h 621"/>
                  <a:gd name="T90" fmla="*/ 775 w 1389"/>
                  <a:gd name="T91" fmla="*/ 223 h 621"/>
                  <a:gd name="T92" fmla="*/ 791 w 1389"/>
                  <a:gd name="T93" fmla="*/ 187 h 621"/>
                  <a:gd name="T94" fmla="*/ 700 w 1389"/>
                  <a:gd name="T95" fmla="*/ 120 h 621"/>
                  <a:gd name="T96" fmla="*/ 583 w 1389"/>
                  <a:gd name="T97" fmla="*/ 114 h 621"/>
                  <a:gd name="T98" fmla="*/ 410 w 1389"/>
                  <a:gd name="T99" fmla="*/ 63 h 621"/>
                  <a:gd name="T100" fmla="*/ 344 w 1389"/>
                  <a:gd name="T101" fmla="*/ 47 h 621"/>
                  <a:gd name="T102" fmla="*/ 179 w 1389"/>
                  <a:gd name="T103" fmla="*/ 114 h 621"/>
                  <a:gd name="T104" fmla="*/ 162 w 1389"/>
                  <a:gd name="T105" fmla="*/ 146 h 621"/>
                  <a:gd name="T106" fmla="*/ 162 w 1389"/>
                  <a:gd name="T107" fmla="*/ 484 h 621"/>
                  <a:gd name="T108" fmla="*/ 162 w 1389"/>
                  <a:gd name="T109" fmla="*/ 506 h 621"/>
                  <a:gd name="T110" fmla="*/ 113 w 1389"/>
                  <a:gd name="T111" fmla="*/ 575 h 621"/>
                  <a:gd name="T112" fmla="*/ 113 w 1389"/>
                  <a:gd name="T113" fmla="*/ 70 h 621"/>
                  <a:gd name="T114" fmla="*/ 47 w 1389"/>
                  <a:gd name="T115" fmla="*/ 70 h 621"/>
                  <a:gd name="T116" fmla="*/ 47 w 1389"/>
                  <a:gd name="T117" fmla="*/ 575 h 621"/>
                  <a:gd name="T118" fmla="*/ 113 w 1389"/>
                  <a:gd name="T119" fmla="*/ 575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9" h="621">
                    <a:moveTo>
                      <a:pt x="848" y="230"/>
                    </a:moveTo>
                    <a:cubicBezTo>
                      <a:pt x="913" y="232"/>
                      <a:pt x="977" y="221"/>
                      <a:pt x="1037" y="181"/>
                    </a:cubicBezTo>
                    <a:cubicBezTo>
                      <a:pt x="1096" y="141"/>
                      <a:pt x="1159" y="105"/>
                      <a:pt x="1222" y="72"/>
                    </a:cubicBezTo>
                    <a:cubicBezTo>
                      <a:pt x="1247" y="59"/>
                      <a:pt x="1276" y="53"/>
                      <a:pt x="1304" y="50"/>
                    </a:cubicBezTo>
                    <a:cubicBezTo>
                      <a:pt x="1334" y="47"/>
                      <a:pt x="1368" y="77"/>
                      <a:pt x="1379" y="107"/>
                    </a:cubicBezTo>
                    <a:cubicBezTo>
                      <a:pt x="1389" y="137"/>
                      <a:pt x="1380" y="165"/>
                      <a:pt x="1352" y="187"/>
                    </a:cubicBezTo>
                    <a:cubicBezTo>
                      <a:pt x="1232" y="281"/>
                      <a:pt x="1111" y="375"/>
                      <a:pt x="990" y="469"/>
                    </a:cubicBezTo>
                    <a:cubicBezTo>
                      <a:pt x="964" y="489"/>
                      <a:pt x="933" y="493"/>
                      <a:pt x="902" y="498"/>
                    </a:cubicBezTo>
                    <a:cubicBezTo>
                      <a:pt x="836" y="507"/>
                      <a:pt x="771" y="518"/>
                      <a:pt x="705" y="526"/>
                    </a:cubicBezTo>
                    <a:cubicBezTo>
                      <a:pt x="619" y="536"/>
                      <a:pt x="533" y="548"/>
                      <a:pt x="447" y="552"/>
                    </a:cubicBezTo>
                    <a:cubicBezTo>
                      <a:pt x="360" y="556"/>
                      <a:pt x="272" y="553"/>
                      <a:pt x="185" y="553"/>
                    </a:cubicBezTo>
                    <a:cubicBezTo>
                      <a:pt x="178" y="553"/>
                      <a:pt x="170" y="553"/>
                      <a:pt x="161" y="553"/>
                    </a:cubicBezTo>
                    <a:cubicBezTo>
                      <a:pt x="161" y="576"/>
                      <a:pt x="161" y="598"/>
                      <a:pt x="161" y="621"/>
                    </a:cubicBezTo>
                    <a:cubicBezTo>
                      <a:pt x="106" y="621"/>
                      <a:pt x="54" y="621"/>
                      <a:pt x="0" y="621"/>
                    </a:cubicBezTo>
                    <a:cubicBezTo>
                      <a:pt x="0" y="422"/>
                      <a:pt x="0" y="223"/>
                      <a:pt x="0" y="23"/>
                    </a:cubicBezTo>
                    <a:cubicBezTo>
                      <a:pt x="53" y="23"/>
                      <a:pt x="105" y="23"/>
                      <a:pt x="160" y="23"/>
                    </a:cubicBezTo>
                    <a:cubicBezTo>
                      <a:pt x="160" y="38"/>
                      <a:pt x="160" y="52"/>
                      <a:pt x="160" y="69"/>
                    </a:cubicBezTo>
                    <a:cubicBezTo>
                      <a:pt x="187" y="55"/>
                      <a:pt x="211" y="42"/>
                      <a:pt x="235" y="31"/>
                    </a:cubicBezTo>
                    <a:cubicBezTo>
                      <a:pt x="272" y="14"/>
                      <a:pt x="309" y="2"/>
                      <a:pt x="350" y="1"/>
                    </a:cubicBezTo>
                    <a:cubicBezTo>
                      <a:pt x="385" y="0"/>
                      <a:pt x="415" y="9"/>
                      <a:pt x="442" y="28"/>
                    </a:cubicBezTo>
                    <a:cubicBezTo>
                      <a:pt x="482" y="56"/>
                      <a:pt x="526" y="67"/>
                      <a:pt x="574" y="67"/>
                    </a:cubicBezTo>
                    <a:cubicBezTo>
                      <a:pt x="617" y="67"/>
                      <a:pt x="661" y="67"/>
                      <a:pt x="703" y="74"/>
                    </a:cubicBezTo>
                    <a:cubicBezTo>
                      <a:pt x="759" y="83"/>
                      <a:pt x="803" y="115"/>
                      <a:pt x="830" y="165"/>
                    </a:cubicBezTo>
                    <a:cubicBezTo>
                      <a:pt x="840" y="183"/>
                      <a:pt x="842" y="206"/>
                      <a:pt x="848" y="230"/>
                    </a:cubicBezTo>
                    <a:close/>
                    <a:moveTo>
                      <a:pt x="162" y="506"/>
                    </a:moveTo>
                    <a:cubicBezTo>
                      <a:pt x="173" y="506"/>
                      <a:pt x="180" y="506"/>
                      <a:pt x="187" y="506"/>
                    </a:cubicBezTo>
                    <a:cubicBezTo>
                      <a:pt x="277" y="506"/>
                      <a:pt x="367" y="509"/>
                      <a:pt x="457" y="506"/>
                    </a:cubicBezTo>
                    <a:cubicBezTo>
                      <a:pt x="522" y="504"/>
                      <a:pt x="587" y="496"/>
                      <a:pt x="652" y="488"/>
                    </a:cubicBezTo>
                    <a:cubicBezTo>
                      <a:pt x="739" y="477"/>
                      <a:pt x="826" y="464"/>
                      <a:pt x="912" y="449"/>
                    </a:cubicBezTo>
                    <a:cubicBezTo>
                      <a:pt x="933" y="446"/>
                      <a:pt x="955" y="437"/>
                      <a:pt x="972" y="424"/>
                    </a:cubicBezTo>
                    <a:cubicBezTo>
                      <a:pt x="1050" y="366"/>
                      <a:pt x="1127" y="305"/>
                      <a:pt x="1204" y="245"/>
                    </a:cubicBezTo>
                    <a:cubicBezTo>
                      <a:pt x="1243" y="214"/>
                      <a:pt x="1283" y="183"/>
                      <a:pt x="1322" y="152"/>
                    </a:cubicBezTo>
                    <a:cubicBezTo>
                      <a:pt x="1341" y="138"/>
                      <a:pt x="1341" y="127"/>
                      <a:pt x="1326" y="109"/>
                    </a:cubicBezTo>
                    <a:cubicBezTo>
                      <a:pt x="1313" y="94"/>
                      <a:pt x="1294" y="89"/>
                      <a:pt x="1269" y="102"/>
                    </a:cubicBezTo>
                    <a:cubicBezTo>
                      <a:pt x="1225" y="123"/>
                      <a:pt x="1182" y="147"/>
                      <a:pt x="1139" y="171"/>
                    </a:cubicBezTo>
                    <a:cubicBezTo>
                      <a:pt x="1097" y="195"/>
                      <a:pt x="1058" y="222"/>
                      <a:pt x="1016" y="246"/>
                    </a:cubicBezTo>
                    <a:cubicBezTo>
                      <a:pt x="968" y="274"/>
                      <a:pt x="914" y="276"/>
                      <a:pt x="861" y="276"/>
                    </a:cubicBezTo>
                    <a:cubicBezTo>
                      <a:pt x="738" y="278"/>
                      <a:pt x="615" y="276"/>
                      <a:pt x="491" y="276"/>
                    </a:cubicBezTo>
                    <a:cubicBezTo>
                      <a:pt x="479" y="276"/>
                      <a:pt x="466" y="277"/>
                      <a:pt x="453" y="279"/>
                    </a:cubicBezTo>
                    <a:cubicBezTo>
                      <a:pt x="429" y="283"/>
                      <a:pt x="417" y="296"/>
                      <a:pt x="414" y="320"/>
                    </a:cubicBezTo>
                    <a:cubicBezTo>
                      <a:pt x="413" y="335"/>
                      <a:pt x="405" y="346"/>
                      <a:pt x="389" y="345"/>
                    </a:cubicBezTo>
                    <a:cubicBezTo>
                      <a:pt x="373" y="344"/>
                      <a:pt x="367" y="331"/>
                      <a:pt x="368" y="316"/>
                    </a:cubicBezTo>
                    <a:cubicBezTo>
                      <a:pt x="370" y="287"/>
                      <a:pt x="381" y="261"/>
                      <a:pt x="408" y="249"/>
                    </a:cubicBezTo>
                    <a:cubicBezTo>
                      <a:pt x="430" y="239"/>
                      <a:pt x="456" y="232"/>
                      <a:pt x="480" y="231"/>
                    </a:cubicBezTo>
                    <a:cubicBezTo>
                      <a:pt x="552" y="228"/>
                      <a:pt x="624" y="231"/>
                      <a:pt x="696" y="230"/>
                    </a:cubicBezTo>
                    <a:cubicBezTo>
                      <a:pt x="723" y="229"/>
                      <a:pt x="749" y="228"/>
                      <a:pt x="775" y="223"/>
                    </a:cubicBezTo>
                    <a:cubicBezTo>
                      <a:pt x="799" y="219"/>
                      <a:pt x="802" y="208"/>
                      <a:pt x="791" y="187"/>
                    </a:cubicBezTo>
                    <a:cubicBezTo>
                      <a:pt x="771" y="151"/>
                      <a:pt x="740" y="127"/>
                      <a:pt x="700" y="120"/>
                    </a:cubicBezTo>
                    <a:cubicBezTo>
                      <a:pt x="662" y="114"/>
                      <a:pt x="622" y="114"/>
                      <a:pt x="583" y="114"/>
                    </a:cubicBezTo>
                    <a:cubicBezTo>
                      <a:pt x="520" y="115"/>
                      <a:pt x="462" y="100"/>
                      <a:pt x="410" y="63"/>
                    </a:cubicBezTo>
                    <a:cubicBezTo>
                      <a:pt x="390" y="49"/>
                      <a:pt x="368" y="45"/>
                      <a:pt x="344" y="47"/>
                    </a:cubicBezTo>
                    <a:cubicBezTo>
                      <a:pt x="282" y="53"/>
                      <a:pt x="230" y="82"/>
                      <a:pt x="179" y="114"/>
                    </a:cubicBezTo>
                    <a:cubicBezTo>
                      <a:pt x="166" y="122"/>
                      <a:pt x="162" y="131"/>
                      <a:pt x="162" y="146"/>
                    </a:cubicBezTo>
                    <a:cubicBezTo>
                      <a:pt x="162" y="259"/>
                      <a:pt x="162" y="371"/>
                      <a:pt x="162" y="484"/>
                    </a:cubicBezTo>
                    <a:cubicBezTo>
                      <a:pt x="162" y="490"/>
                      <a:pt x="162" y="497"/>
                      <a:pt x="162" y="506"/>
                    </a:cubicBezTo>
                    <a:close/>
                    <a:moveTo>
                      <a:pt x="113" y="575"/>
                    </a:moveTo>
                    <a:cubicBezTo>
                      <a:pt x="113" y="406"/>
                      <a:pt x="113" y="238"/>
                      <a:pt x="113" y="70"/>
                    </a:cubicBezTo>
                    <a:cubicBezTo>
                      <a:pt x="91" y="70"/>
                      <a:pt x="69" y="70"/>
                      <a:pt x="47" y="70"/>
                    </a:cubicBezTo>
                    <a:cubicBezTo>
                      <a:pt x="47" y="239"/>
                      <a:pt x="47" y="406"/>
                      <a:pt x="47" y="575"/>
                    </a:cubicBezTo>
                    <a:cubicBezTo>
                      <a:pt x="69" y="575"/>
                      <a:pt x="91" y="575"/>
                      <a:pt x="113" y="575"/>
                    </a:cubicBezTo>
                    <a:close/>
                  </a:path>
                </a:pathLst>
              </a:custGeom>
              <a:grpFill/>
              <a:ln w="9525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Freeform 25">
                <a:extLst>
                  <a:ext uri="{FF2B5EF4-FFF2-40B4-BE49-F238E27FC236}">
                    <a16:creationId xmlns:a16="http://schemas.microsoft.com/office/drawing/2014/main" id="{D70CC77C-A971-4AD1-A466-869A96DD4F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69" y="1229"/>
                <a:ext cx="272" cy="246"/>
              </a:xfrm>
              <a:custGeom>
                <a:avLst/>
                <a:gdLst>
                  <a:gd name="T0" fmla="*/ 433 w 895"/>
                  <a:gd name="T1" fmla="*/ 118 h 812"/>
                  <a:gd name="T2" fmla="*/ 520 w 895"/>
                  <a:gd name="T3" fmla="*/ 44 h 812"/>
                  <a:gd name="T4" fmla="*/ 743 w 895"/>
                  <a:gd name="T5" fmla="*/ 61 h 812"/>
                  <a:gd name="T6" fmla="*/ 773 w 895"/>
                  <a:gd name="T7" fmla="*/ 465 h 812"/>
                  <a:gd name="T8" fmla="*/ 448 w 895"/>
                  <a:gd name="T9" fmla="*/ 799 h 812"/>
                  <a:gd name="T10" fmla="*/ 434 w 895"/>
                  <a:gd name="T11" fmla="*/ 812 h 812"/>
                  <a:gd name="T12" fmla="*/ 375 w 895"/>
                  <a:gd name="T13" fmla="*/ 747 h 812"/>
                  <a:gd name="T14" fmla="*/ 90 w 895"/>
                  <a:gd name="T15" fmla="*/ 451 h 812"/>
                  <a:gd name="T16" fmla="*/ 30 w 895"/>
                  <a:gd name="T17" fmla="*/ 196 h 812"/>
                  <a:gd name="T18" fmla="*/ 220 w 895"/>
                  <a:gd name="T19" fmla="*/ 23 h 812"/>
                  <a:gd name="T20" fmla="*/ 422 w 895"/>
                  <a:gd name="T21" fmla="*/ 103 h 812"/>
                  <a:gd name="T22" fmla="*/ 433 w 895"/>
                  <a:gd name="T23" fmla="*/ 118 h 812"/>
                  <a:gd name="T24" fmla="*/ 441 w 895"/>
                  <a:gd name="T25" fmla="*/ 745 h 812"/>
                  <a:gd name="T26" fmla="*/ 452 w 895"/>
                  <a:gd name="T27" fmla="*/ 728 h 812"/>
                  <a:gd name="T28" fmla="*/ 635 w 895"/>
                  <a:gd name="T29" fmla="*/ 538 h 812"/>
                  <a:gd name="T30" fmla="*/ 761 w 895"/>
                  <a:gd name="T31" fmla="*/ 407 h 812"/>
                  <a:gd name="T32" fmla="*/ 695 w 895"/>
                  <a:gd name="T33" fmla="*/ 85 h 812"/>
                  <a:gd name="T34" fmla="*/ 542 w 895"/>
                  <a:gd name="T35" fmla="*/ 83 h 812"/>
                  <a:gd name="T36" fmla="*/ 456 w 895"/>
                  <a:gd name="T37" fmla="*/ 190 h 812"/>
                  <a:gd name="T38" fmla="*/ 437 w 895"/>
                  <a:gd name="T39" fmla="*/ 237 h 812"/>
                  <a:gd name="T40" fmla="*/ 404 w 895"/>
                  <a:gd name="T41" fmla="*/ 161 h 812"/>
                  <a:gd name="T42" fmla="*/ 176 w 895"/>
                  <a:gd name="T43" fmla="*/ 88 h 812"/>
                  <a:gd name="T44" fmla="*/ 123 w 895"/>
                  <a:gd name="T45" fmla="*/ 420 h 812"/>
                  <a:gd name="T46" fmla="*/ 413 w 895"/>
                  <a:gd name="T47" fmla="*/ 718 h 812"/>
                  <a:gd name="T48" fmla="*/ 441 w 895"/>
                  <a:gd name="T49" fmla="*/ 745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95" h="812">
                    <a:moveTo>
                      <a:pt x="433" y="118"/>
                    </a:moveTo>
                    <a:cubicBezTo>
                      <a:pt x="463" y="92"/>
                      <a:pt x="488" y="63"/>
                      <a:pt x="520" y="44"/>
                    </a:cubicBezTo>
                    <a:cubicBezTo>
                      <a:pt x="596" y="0"/>
                      <a:pt x="671" y="14"/>
                      <a:pt x="743" y="61"/>
                    </a:cubicBezTo>
                    <a:cubicBezTo>
                      <a:pt x="880" y="153"/>
                      <a:pt x="895" y="341"/>
                      <a:pt x="773" y="465"/>
                    </a:cubicBezTo>
                    <a:cubicBezTo>
                      <a:pt x="663" y="576"/>
                      <a:pt x="556" y="688"/>
                      <a:pt x="448" y="799"/>
                    </a:cubicBezTo>
                    <a:cubicBezTo>
                      <a:pt x="446" y="802"/>
                      <a:pt x="442" y="805"/>
                      <a:pt x="434" y="812"/>
                    </a:cubicBezTo>
                    <a:cubicBezTo>
                      <a:pt x="415" y="790"/>
                      <a:pt x="396" y="768"/>
                      <a:pt x="375" y="747"/>
                    </a:cubicBezTo>
                    <a:cubicBezTo>
                      <a:pt x="280" y="648"/>
                      <a:pt x="184" y="551"/>
                      <a:pt x="90" y="451"/>
                    </a:cubicBezTo>
                    <a:cubicBezTo>
                      <a:pt x="21" y="378"/>
                      <a:pt x="0" y="291"/>
                      <a:pt x="30" y="196"/>
                    </a:cubicBezTo>
                    <a:cubicBezTo>
                      <a:pt x="59" y="103"/>
                      <a:pt x="126" y="44"/>
                      <a:pt x="220" y="23"/>
                    </a:cubicBezTo>
                    <a:cubicBezTo>
                      <a:pt x="303" y="4"/>
                      <a:pt x="370" y="37"/>
                      <a:pt x="422" y="103"/>
                    </a:cubicBezTo>
                    <a:cubicBezTo>
                      <a:pt x="427" y="109"/>
                      <a:pt x="431" y="115"/>
                      <a:pt x="433" y="118"/>
                    </a:cubicBezTo>
                    <a:close/>
                    <a:moveTo>
                      <a:pt x="441" y="745"/>
                    </a:moveTo>
                    <a:cubicBezTo>
                      <a:pt x="446" y="738"/>
                      <a:pt x="448" y="732"/>
                      <a:pt x="452" y="728"/>
                    </a:cubicBezTo>
                    <a:cubicBezTo>
                      <a:pt x="513" y="664"/>
                      <a:pt x="574" y="601"/>
                      <a:pt x="635" y="538"/>
                    </a:cubicBezTo>
                    <a:cubicBezTo>
                      <a:pt x="678" y="494"/>
                      <a:pt x="722" y="453"/>
                      <a:pt x="761" y="407"/>
                    </a:cubicBezTo>
                    <a:cubicBezTo>
                      <a:pt x="849" y="301"/>
                      <a:pt x="816" y="148"/>
                      <a:pt x="695" y="85"/>
                    </a:cubicBezTo>
                    <a:cubicBezTo>
                      <a:pt x="645" y="59"/>
                      <a:pt x="593" y="55"/>
                      <a:pt x="542" y="83"/>
                    </a:cubicBezTo>
                    <a:cubicBezTo>
                      <a:pt x="499" y="107"/>
                      <a:pt x="474" y="146"/>
                      <a:pt x="456" y="190"/>
                    </a:cubicBezTo>
                    <a:cubicBezTo>
                      <a:pt x="451" y="204"/>
                      <a:pt x="445" y="218"/>
                      <a:pt x="437" y="237"/>
                    </a:cubicBezTo>
                    <a:cubicBezTo>
                      <a:pt x="425" y="208"/>
                      <a:pt x="416" y="184"/>
                      <a:pt x="404" y="161"/>
                    </a:cubicBezTo>
                    <a:cubicBezTo>
                      <a:pt x="356" y="69"/>
                      <a:pt x="267" y="38"/>
                      <a:pt x="176" y="88"/>
                    </a:cubicBezTo>
                    <a:cubicBezTo>
                      <a:pt x="52" y="154"/>
                      <a:pt x="26" y="322"/>
                      <a:pt x="123" y="420"/>
                    </a:cubicBezTo>
                    <a:cubicBezTo>
                      <a:pt x="220" y="519"/>
                      <a:pt x="316" y="619"/>
                      <a:pt x="413" y="718"/>
                    </a:cubicBezTo>
                    <a:cubicBezTo>
                      <a:pt x="421" y="726"/>
                      <a:pt x="429" y="734"/>
                      <a:pt x="441" y="745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89712E3B-1E68-4F3B-8FD2-8F75FA98807D}"/>
                </a:ext>
              </a:extLst>
            </p:cNvPr>
            <p:cNvSpPr/>
            <p:nvPr/>
          </p:nvSpPr>
          <p:spPr>
            <a:xfrm>
              <a:off x="10871200" y="1771603"/>
              <a:ext cx="3223265" cy="1228759"/>
            </a:xfrm>
            <a:prstGeom prst="rect">
              <a:avLst/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D8F97C3A-7443-4830-8163-AD14C1935147}"/>
                </a:ext>
              </a:extLst>
            </p:cNvPr>
            <p:cNvSpPr txBox="1"/>
            <p:nvPr/>
          </p:nvSpPr>
          <p:spPr>
            <a:xfrm>
              <a:off x="11987908" y="2139761"/>
              <a:ext cx="1858980" cy="49244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FF0000"/>
                  </a:solidFill>
                </a:rPr>
                <a:t>Love the People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NTEC Manager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E492ED4-4916-4ABD-B21A-943B9C492D95}"/>
              </a:ext>
            </a:extLst>
          </p:cNvPr>
          <p:cNvGrpSpPr/>
          <p:nvPr/>
        </p:nvGrpSpPr>
        <p:grpSpPr>
          <a:xfrm>
            <a:off x="535935" y="3199731"/>
            <a:ext cx="3223265" cy="1228759"/>
            <a:chOff x="535935" y="3199731"/>
            <a:chExt cx="3223265" cy="1228759"/>
          </a:xfrm>
        </p:grpSpPr>
        <p:grpSp>
          <p:nvGrpSpPr>
            <p:cNvPr id="74" name="Group 58">
              <a:extLst>
                <a:ext uri="{FF2B5EF4-FFF2-40B4-BE49-F238E27FC236}">
                  <a16:creationId xmlns:a16="http://schemas.microsoft.com/office/drawing/2014/main" id="{DFF3A88F-4261-45F2-A5CD-74976DEF44F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80109" y="3532119"/>
              <a:ext cx="428141" cy="563982"/>
              <a:chOff x="3683" y="2350"/>
              <a:chExt cx="353" cy="465"/>
            </a:xfrm>
            <a:solidFill>
              <a:schemeClr val="accent3"/>
            </a:solidFill>
          </p:grpSpPr>
          <p:sp>
            <p:nvSpPr>
              <p:cNvPr id="75" name="Freeform 59">
                <a:extLst>
                  <a:ext uri="{FF2B5EF4-FFF2-40B4-BE49-F238E27FC236}">
                    <a16:creationId xmlns:a16="http://schemas.microsoft.com/office/drawing/2014/main" id="{312822A7-AA2B-4C20-BEFC-EAA901333B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3" y="2470"/>
                <a:ext cx="353" cy="345"/>
              </a:xfrm>
              <a:custGeom>
                <a:avLst/>
                <a:gdLst>
                  <a:gd name="T0" fmla="*/ 230 w 889"/>
                  <a:gd name="T1" fmla="*/ 838 h 867"/>
                  <a:gd name="T2" fmla="*/ 169 w 889"/>
                  <a:gd name="T3" fmla="*/ 851 h 867"/>
                  <a:gd name="T4" fmla="*/ 57 w 889"/>
                  <a:gd name="T5" fmla="*/ 852 h 867"/>
                  <a:gd name="T6" fmla="*/ 0 w 889"/>
                  <a:gd name="T7" fmla="*/ 796 h 867"/>
                  <a:gd name="T8" fmla="*/ 0 w 889"/>
                  <a:gd name="T9" fmla="*/ 404 h 867"/>
                  <a:gd name="T10" fmla="*/ 53 w 889"/>
                  <a:gd name="T11" fmla="*/ 350 h 867"/>
                  <a:gd name="T12" fmla="*/ 177 w 889"/>
                  <a:gd name="T13" fmla="*/ 350 h 867"/>
                  <a:gd name="T14" fmla="*/ 202 w 889"/>
                  <a:gd name="T15" fmla="*/ 355 h 867"/>
                  <a:gd name="T16" fmla="*/ 243 w 889"/>
                  <a:gd name="T17" fmla="*/ 356 h 867"/>
                  <a:gd name="T18" fmla="*/ 307 w 889"/>
                  <a:gd name="T19" fmla="*/ 320 h 867"/>
                  <a:gd name="T20" fmla="*/ 372 w 889"/>
                  <a:gd name="T21" fmla="*/ 192 h 867"/>
                  <a:gd name="T22" fmla="*/ 372 w 889"/>
                  <a:gd name="T23" fmla="*/ 56 h 867"/>
                  <a:gd name="T24" fmla="*/ 400 w 889"/>
                  <a:gd name="T25" fmla="*/ 21 h 867"/>
                  <a:gd name="T26" fmla="*/ 568 w 889"/>
                  <a:gd name="T27" fmla="*/ 156 h 867"/>
                  <a:gd name="T28" fmla="*/ 568 w 889"/>
                  <a:gd name="T29" fmla="*/ 299 h 867"/>
                  <a:gd name="T30" fmla="*/ 591 w 889"/>
                  <a:gd name="T31" fmla="*/ 299 h 867"/>
                  <a:gd name="T32" fmla="*/ 749 w 889"/>
                  <a:gd name="T33" fmla="*/ 299 h 867"/>
                  <a:gd name="T34" fmla="*/ 875 w 889"/>
                  <a:gd name="T35" fmla="*/ 448 h 867"/>
                  <a:gd name="T36" fmla="*/ 829 w 889"/>
                  <a:gd name="T37" fmla="*/ 742 h 867"/>
                  <a:gd name="T38" fmla="*/ 692 w 889"/>
                  <a:gd name="T39" fmla="*/ 866 h 867"/>
                  <a:gd name="T40" fmla="*/ 304 w 889"/>
                  <a:gd name="T41" fmla="*/ 866 h 867"/>
                  <a:gd name="T42" fmla="*/ 230 w 889"/>
                  <a:gd name="T43" fmla="*/ 838 h 867"/>
                  <a:gd name="T44" fmla="*/ 419 w 889"/>
                  <a:gd name="T45" fmla="*/ 68 h 867"/>
                  <a:gd name="T46" fmla="*/ 419 w 889"/>
                  <a:gd name="T47" fmla="*/ 192 h 867"/>
                  <a:gd name="T48" fmla="*/ 335 w 889"/>
                  <a:gd name="T49" fmla="*/ 358 h 867"/>
                  <a:gd name="T50" fmla="*/ 249 w 889"/>
                  <a:gd name="T51" fmla="*/ 403 h 867"/>
                  <a:gd name="T52" fmla="*/ 232 w 889"/>
                  <a:gd name="T53" fmla="*/ 425 h 867"/>
                  <a:gd name="T54" fmla="*/ 232 w 889"/>
                  <a:gd name="T55" fmla="*/ 739 h 867"/>
                  <a:gd name="T56" fmla="*/ 311 w 889"/>
                  <a:gd name="T57" fmla="*/ 819 h 867"/>
                  <a:gd name="T58" fmla="*/ 487 w 889"/>
                  <a:gd name="T59" fmla="*/ 819 h 867"/>
                  <a:gd name="T60" fmla="*/ 695 w 889"/>
                  <a:gd name="T61" fmla="*/ 818 h 867"/>
                  <a:gd name="T62" fmla="*/ 781 w 889"/>
                  <a:gd name="T63" fmla="*/ 742 h 867"/>
                  <a:gd name="T64" fmla="*/ 829 w 889"/>
                  <a:gd name="T65" fmla="*/ 439 h 867"/>
                  <a:gd name="T66" fmla="*/ 749 w 889"/>
                  <a:gd name="T67" fmla="*/ 346 h 867"/>
                  <a:gd name="T68" fmla="*/ 569 w 889"/>
                  <a:gd name="T69" fmla="*/ 346 h 867"/>
                  <a:gd name="T70" fmla="*/ 521 w 889"/>
                  <a:gd name="T71" fmla="*/ 299 h 867"/>
                  <a:gd name="T72" fmla="*/ 521 w 889"/>
                  <a:gd name="T73" fmla="*/ 155 h 867"/>
                  <a:gd name="T74" fmla="*/ 419 w 889"/>
                  <a:gd name="T75" fmla="*/ 68 h 867"/>
                  <a:gd name="T76" fmla="*/ 184 w 889"/>
                  <a:gd name="T77" fmla="*/ 805 h 867"/>
                  <a:gd name="T78" fmla="*/ 184 w 889"/>
                  <a:gd name="T79" fmla="*/ 398 h 867"/>
                  <a:gd name="T80" fmla="*/ 48 w 889"/>
                  <a:gd name="T81" fmla="*/ 398 h 867"/>
                  <a:gd name="T82" fmla="*/ 48 w 889"/>
                  <a:gd name="T83" fmla="*/ 805 h 867"/>
                  <a:gd name="T84" fmla="*/ 184 w 889"/>
                  <a:gd name="T85" fmla="*/ 805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89" h="867">
                    <a:moveTo>
                      <a:pt x="230" y="838"/>
                    </a:moveTo>
                    <a:cubicBezTo>
                      <a:pt x="205" y="844"/>
                      <a:pt x="187" y="851"/>
                      <a:pt x="169" y="851"/>
                    </a:cubicBezTo>
                    <a:cubicBezTo>
                      <a:pt x="132" y="853"/>
                      <a:pt x="94" y="852"/>
                      <a:pt x="57" y="852"/>
                    </a:cubicBezTo>
                    <a:cubicBezTo>
                      <a:pt x="19" y="852"/>
                      <a:pt x="0" y="834"/>
                      <a:pt x="0" y="796"/>
                    </a:cubicBezTo>
                    <a:cubicBezTo>
                      <a:pt x="0" y="665"/>
                      <a:pt x="0" y="535"/>
                      <a:pt x="0" y="404"/>
                    </a:cubicBezTo>
                    <a:cubicBezTo>
                      <a:pt x="0" y="370"/>
                      <a:pt x="19" y="350"/>
                      <a:pt x="53" y="350"/>
                    </a:cubicBezTo>
                    <a:cubicBezTo>
                      <a:pt x="94" y="350"/>
                      <a:pt x="136" y="350"/>
                      <a:pt x="177" y="350"/>
                    </a:cubicBezTo>
                    <a:cubicBezTo>
                      <a:pt x="185" y="350"/>
                      <a:pt x="196" y="350"/>
                      <a:pt x="202" y="355"/>
                    </a:cubicBezTo>
                    <a:cubicBezTo>
                      <a:pt x="216" y="366"/>
                      <a:pt x="230" y="363"/>
                      <a:pt x="243" y="356"/>
                    </a:cubicBezTo>
                    <a:cubicBezTo>
                      <a:pt x="265" y="344"/>
                      <a:pt x="288" y="334"/>
                      <a:pt x="307" y="320"/>
                    </a:cubicBezTo>
                    <a:cubicBezTo>
                      <a:pt x="351" y="289"/>
                      <a:pt x="373" y="246"/>
                      <a:pt x="372" y="192"/>
                    </a:cubicBezTo>
                    <a:cubicBezTo>
                      <a:pt x="372" y="146"/>
                      <a:pt x="373" y="101"/>
                      <a:pt x="372" y="56"/>
                    </a:cubicBezTo>
                    <a:cubicBezTo>
                      <a:pt x="372" y="35"/>
                      <a:pt x="380" y="26"/>
                      <a:pt x="400" y="21"/>
                    </a:cubicBezTo>
                    <a:cubicBezTo>
                      <a:pt x="497" y="0"/>
                      <a:pt x="567" y="55"/>
                      <a:pt x="568" y="156"/>
                    </a:cubicBezTo>
                    <a:cubicBezTo>
                      <a:pt x="569" y="203"/>
                      <a:pt x="568" y="249"/>
                      <a:pt x="568" y="299"/>
                    </a:cubicBezTo>
                    <a:cubicBezTo>
                      <a:pt x="577" y="299"/>
                      <a:pt x="584" y="299"/>
                      <a:pt x="591" y="299"/>
                    </a:cubicBezTo>
                    <a:cubicBezTo>
                      <a:pt x="644" y="299"/>
                      <a:pt x="696" y="299"/>
                      <a:pt x="749" y="299"/>
                    </a:cubicBezTo>
                    <a:cubicBezTo>
                      <a:pt x="834" y="299"/>
                      <a:pt x="889" y="365"/>
                      <a:pt x="875" y="448"/>
                    </a:cubicBezTo>
                    <a:cubicBezTo>
                      <a:pt x="859" y="546"/>
                      <a:pt x="844" y="644"/>
                      <a:pt x="829" y="742"/>
                    </a:cubicBezTo>
                    <a:cubicBezTo>
                      <a:pt x="818" y="819"/>
                      <a:pt x="770" y="865"/>
                      <a:pt x="692" y="866"/>
                    </a:cubicBezTo>
                    <a:cubicBezTo>
                      <a:pt x="562" y="867"/>
                      <a:pt x="433" y="866"/>
                      <a:pt x="304" y="866"/>
                    </a:cubicBezTo>
                    <a:cubicBezTo>
                      <a:pt x="273" y="866"/>
                      <a:pt x="247" y="853"/>
                      <a:pt x="230" y="838"/>
                    </a:cubicBezTo>
                    <a:close/>
                    <a:moveTo>
                      <a:pt x="419" y="68"/>
                    </a:moveTo>
                    <a:cubicBezTo>
                      <a:pt x="419" y="110"/>
                      <a:pt x="419" y="151"/>
                      <a:pt x="419" y="192"/>
                    </a:cubicBezTo>
                    <a:cubicBezTo>
                      <a:pt x="420" y="262"/>
                      <a:pt x="392" y="318"/>
                      <a:pt x="335" y="358"/>
                    </a:cubicBezTo>
                    <a:cubicBezTo>
                      <a:pt x="308" y="376"/>
                      <a:pt x="278" y="390"/>
                      <a:pt x="249" y="403"/>
                    </a:cubicBezTo>
                    <a:cubicBezTo>
                      <a:pt x="238" y="408"/>
                      <a:pt x="232" y="412"/>
                      <a:pt x="232" y="425"/>
                    </a:cubicBezTo>
                    <a:cubicBezTo>
                      <a:pt x="233" y="530"/>
                      <a:pt x="232" y="635"/>
                      <a:pt x="232" y="739"/>
                    </a:cubicBezTo>
                    <a:cubicBezTo>
                      <a:pt x="233" y="787"/>
                      <a:pt x="263" y="818"/>
                      <a:pt x="311" y="819"/>
                    </a:cubicBezTo>
                    <a:cubicBezTo>
                      <a:pt x="370" y="819"/>
                      <a:pt x="428" y="819"/>
                      <a:pt x="487" y="819"/>
                    </a:cubicBezTo>
                    <a:cubicBezTo>
                      <a:pt x="556" y="819"/>
                      <a:pt x="626" y="819"/>
                      <a:pt x="695" y="818"/>
                    </a:cubicBezTo>
                    <a:cubicBezTo>
                      <a:pt x="744" y="817"/>
                      <a:pt x="773" y="790"/>
                      <a:pt x="781" y="742"/>
                    </a:cubicBezTo>
                    <a:cubicBezTo>
                      <a:pt x="797" y="641"/>
                      <a:pt x="813" y="540"/>
                      <a:pt x="829" y="439"/>
                    </a:cubicBezTo>
                    <a:cubicBezTo>
                      <a:pt x="837" y="384"/>
                      <a:pt x="804" y="346"/>
                      <a:pt x="749" y="346"/>
                    </a:cubicBezTo>
                    <a:cubicBezTo>
                      <a:pt x="689" y="346"/>
                      <a:pt x="629" y="346"/>
                      <a:pt x="569" y="346"/>
                    </a:cubicBezTo>
                    <a:cubicBezTo>
                      <a:pt x="524" y="346"/>
                      <a:pt x="521" y="343"/>
                      <a:pt x="521" y="299"/>
                    </a:cubicBezTo>
                    <a:cubicBezTo>
                      <a:pt x="521" y="251"/>
                      <a:pt x="522" y="203"/>
                      <a:pt x="521" y="155"/>
                    </a:cubicBezTo>
                    <a:cubicBezTo>
                      <a:pt x="519" y="88"/>
                      <a:pt x="483" y="57"/>
                      <a:pt x="419" y="68"/>
                    </a:cubicBezTo>
                    <a:close/>
                    <a:moveTo>
                      <a:pt x="184" y="805"/>
                    </a:moveTo>
                    <a:cubicBezTo>
                      <a:pt x="184" y="669"/>
                      <a:pt x="184" y="534"/>
                      <a:pt x="184" y="398"/>
                    </a:cubicBezTo>
                    <a:cubicBezTo>
                      <a:pt x="138" y="398"/>
                      <a:pt x="94" y="398"/>
                      <a:pt x="48" y="398"/>
                    </a:cubicBezTo>
                    <a:cubicBezTo>
                      <a:pt x="48" y="535"/>
                      <a:pt x="48" y="669"/>
                      <a:pt x="48" y="805"/>
                    </a:cubicBezTo>
                    <a:cubicBezTo>
                      <a:pt x="93" y="805"/>
                      <a:pt x="138" y="805"/>
                      <a:pt x="184" y="8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Freeform 60">
                <a:extLst>
                  <a:ext uri="{FF2B5EF4-FFF2-40B4-BE49-F238E27FC236}">
                    <a16:creationId xmlns:a16="http://schemas.microsoft.com/office/drawing/2014/main" id="{267BD10A-5CC8-4F75-9D2B-A73E205A17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" y="2519"/>
                <a:ext cx="94" cy="19"/>
              </a:xfrm>
              <a:custGeom>
                <a:avLst/>
                <a:gdLst>
                  <a:gd name="T0" fmla="*/ 118 w 235"/>
                  <a:gd name="T1" fmla="*/ 0 h 49"/>
                  <a:gd name="T2" fmla="*/ 206 w 235"/>
                  <a:gd name="T3" fmla="*/ 0 h 49"/>
                  <a:gd name="T4" fmla="*/ 235 w 235"/>
                  <a:gd name="T5" fmla="*/ 24 h 49"/>
                  <a:gd name="T6" fmla="*/ 207 w 235"/>
                  <a:gd name="T7" fmla="*/ 48 h 49"/>
                  <a:gd name="T8" fmla="*/ 29 w 235"/>
                  <a:gd name="T9" fmla="*/ 48 h 49"/>
                  <a:gd name="T10" fmla="*/ 1 w 235"/>
                  <a:gd name="T11" fmla="*/ 23 h 49"/>
                  <a:gd name="T12" fmla="*/ 30 w 235"/>
                  <a:gd name="T13" fmla="*/ 0 h 49"/>
                  <a:gd name="T14" fmla="*/ 118 w 235"/>
                  <a:gd name="T1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5" h="49">
                    <a:moveTo>
                      <a:pt x="118" y="0"/>
                    </a:moveTo>
                    <a:cubicBezTo>
                      <a:pt x="147" y="0"/>
                      <a:pt x="176" y="0"/>
                      <a:pt x="206" y="0"/>
                    </a:cubicBezTo>
                    <a:cubicBezTo>
                      <a:pt x="222" y="0"/>
                      <a:pt x="234" y="6"/>
                      <a:pt x="235" y="24"/>
                    </a:cubicBezTo>
                    <a:cubicBezTo>
                      <a:pt x="235" y="41"/>
                      <a:pt x="222" y="48"/>
                      <a:pt x="207" y="48"/>
                    </a:cubicBezTo>
                    <a:cubicBezTo>
                      <a:pt x="147" y="49"/>
                      <a:pt x="88" y="49"/>
                      <a:pt x="29" y="48"/>
                    </a:cubicBezTo>
                    <a:cubicBezTo>
                      <a:pt x="14" y="48"/>
                      <a:pt x="0" y="41"/>
                      <a:pt x="1" y="23"/>
                    </a:cubicBezTo>
                    <a:cubicBezTo>
                      <a:pt x="1" y="6"/>
                      <a:pt x="14" y="0"/>
                      <a:pt x="30" y="0"/>
                    </a:cubicBezTo>
                    <a:cubicBezTo>
                      <a:pt x="59" y="0"/>
                      <a:pt x="88" y="0"/>
                      <a:pt x="1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Freeform 61">
                <a:extLst>
                  <a:ext uri="{FF2B5EF4-FFF2-40B4-BE49-F238E27FC236}">
                    <a16:creationId xmlns:a16="http://schemas.microsoft.com/office/drawing/2014/main" id="{7AB64D97-6618-4715-905A-AA67A7CF1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" y="2519"/>
                <a:ext cx="94" cy="19"/>
              </a:xfrm>
              <a:custGeom>
                <a:avLst/>
                <a:gdLst>
                  <a:gd name="T0" fmla="*/ 120 w 236"/>
                  <a:gd name="T1" fmla="*/ 0 h 49"/>
                  <a:gd name="T2" fmla="*/ 206 w 236"/>
                  <a:gd name="T3" fmla="*/ 0 h 49"/>
                  <a:gd name="T4" fmla="*/ 236 w 236"/>
                  <a:gd name="T5" fmla="*/ 24 h 49"/>
                  <a:gd name="T6" fmla="*/ 207 w 236"/>
                  <a:gd name="T7" fmla="*/ 48 h 49"/>
                  <a:gd name="T8" fmla="*/ 31 w 236"/>
                  <a:gd name="T9" fmla="*/ 48 h 49"/>
                  <a:gd name="T10" fmla="*/ 2 w 236"/>
                  <a:gd name="T11" fmla="*/ 23 h 49"/>
                  <a:gd name="T12" fmla="*/ 32 w 236"/>
                  <a:gd name="T13" fmla="*/ 0 h 49"/>
                  <a:gd name="T14" fmla="*/ 120 w 236"/>
                  <a:gd name="T1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6" h="49">
                    <a:moveTo>
                      <a:pt x="120" y="0"/>
                    </a:moveTo>
                    <a:cubicBezTo>
                      <a:pt x="148" y="0"/>
                      <a:pt x="177" y="0"/>
                      <a:pt x="206" y="0"/>
                    </a:cubicBezTo>
                    <a:cubicBezTo>
                      <a:pt x="226" y="1"/>
                      <a:pt x="236" y="9"/>
                      <a:pt x="236" y="24"/>
                    </a:cubicBezTo>
                    <a:cubicBezTo>
                      <a:pt x="235" y="43"/>
                      <a:pt x="222" y="48"/>
                      <a:pt x="207" y="48"/>
                    </a:cubicBezTo>
                    <a:cubicBezTo>
                      <a:pt x="148" y="49"/>
                      <a:pt x="90" y="49"/>
                      <a:pt x="31" y="48"/>
                    </a:cubicBezTo>
                    <a:cubicBezTo>
                      <a:pt x="12" y="48"/>
                      <a:pt x="0" y="37"/>
                      <a:pt x="2" y="23"/>
                    </a:cubicBezTo>
                    <a:cubicBezTo>
                      <a:pt x="4" y="6"/>
                      <a:pt x="16" y="0"/>
                      <a:pt x="32" y="0"/>
                    </a:cubicBezTo>
                    <a:cubicBezTo>
                      <a:pt x="61" y="1"/>
                      <a:pt x="90" y="0"/>
                      <a:pt x="1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Freeform 62">
                <a:extLst>
                  <a:ext uri="{FF2B5EF4-FFF2-40B4-BE49-F238E27FC236}">
                    <a16:creationId xmlns:a16="http://schemas.microsoft.com/office/drawing/2014/main" id="{95E2979A-3F70-4127-8D31-BFFD83244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9" y="2350"/>
                <a:ext cx="19" cy="94"/>
              </a:xfrm>
              <a:custGeom>
                <a:avLst/>
                <a:gdLst>
                  <a:gd name="T0" fmla="*/ 0 w 47"/>
                  <a:gd name="T1" fmla="*/ 118 h 235"/>
                  <a:gd name="T2" fmla="*/ 0 w 47"/>
                  <a:gd name="T3" fmla="*/ 28 h 235"/>
                  <a:gd name="T4" fmla="*/ 22 w 47"/>
                  <a:gd name="T5" fmla="*/ 1 h 235"/>
                  <a:gd name="T6" fmla="*/ 47 w 47"/>
                  <a:gd name="T7" fmla="*/ 27 h 235"/>
                  <a:gd name="T8" fmla="*/ 47 w 47"/>
                  <a:gd name="T9" fmla="*/ 209 h 235"/>
                  <a:gd name="T10" fmla="*/ 23 w 47"/>
                  <a:gd name="T11" fmla="*/ 235 h 235"/>
                  <a:gd name="T12" fmla="*/ 0 w 47"/>
                  <a:gd name="T13" fmla="*/ 208 h 235"/>
                  <a:gd name="T14" fmla="*/ 0 w 47"/>
                  <a:gd name="T15" fmla="*/ 11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235">
                    <a:moveTo>
                      <a:pt x="0" y="118"/>
                    </a:moveTo>
                    <a:cubicBezTo>
                      <a:pt x="0" y="88"/>
                      <a:pt x="1" y="58"/>
                      <a:pt x="0" y="28"/>
                    </a:cubicBezTo>
                    <a:cubicBezTo>
                      <a:pt x="0" y="13"/>
                      <a:pt x="5" y="1"/>
                      <a:pt x="22" y="1"/>
                    </a:cubicBezTo>
                    <a:cubicBezTo>
                      <a:pt x="39" y="0"/>
                      <a:pt x="47" y="11"/>
                      <a:pt x="47" y="27"/>
                    </a:cubicBezTo>
                    <a:cubicBezTo>
                      <a:pt x="47" y="88"/>
                      <a:pt x="47" y="148"/>
                      <a:pt x="47" y="209"/>
                    </a:cubicBezTo>
                    <a:cubicBezTo>
                      <a:pt x="47" y="224"/>
                      <a:pt x="39" y="235"/>
                      <a:pt x="23" y="235"/>
                    </a:cubicBezTo>
                    <a:cubicBezTo>
                      <a:pt x="7" y="234"/>
                      <a:pt x="0" y="224"/>
                      <a:pt x="0" y="208"/>
                    </a:cubicBezTo>
                    <a:cubicBezTo>
                      <a:pt x="1" y="178"/>
                      <a:pt x="0" y="148"/>
                      <a:pt x="0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79" name="Freeform 63">
                <a:extLst>
                  <a:ext uri="{FF2B5EF4-FFF2-40B4-BE49-F238E27FC236}">
                    <a16:creationId xmlns:a16="http://schemas.microsoft.com/office/drawing/2014/main" id="{AF9A3A02-168D-41D6-A15B-D37BD272B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8" y="2425"/>
                <a:ext cx="20" cy="20"/>
              </a:xfrm>
              <a:custGeom>
                <a:avLst/>
                <a:gdLst>
                  <a:gd name="T0" fmla="*/ 21 w 51"/>
                  <a:gd name="T1" fmla="*/ 49 h 49"/>
                  <a:gd name="T2" fmla="*/ 3 w 51"/>
                  <a:gd name="T3" fmla="*/ 25 h 49"/>
                  <a:gd name="T4" fmla="*/ 25 w 51"/>
                  <a:gd name="T5" fmla="*/ 0 h 49"/>
                  <a:gd name="T6" fmla="*/ 49 w 51"/>
                  <a:gd name="T7" fmla="*/ 22 h 49"/>
                  <a:gd name="T8" fmla="*/ 21 w 5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9">
                    <a:moveTo>
                      <a:pt x="21" y="49"/>
                    </a:moveTo>
                    <a:cubicBezTo>
                      <a:pt x="16" y="42"/>
                      <a:pt x="5" y="34"/>
                      <a:pt x="3" y="25"/>
                    </a:cubicBezTo>
                    <a:cubicBezTo>
                      <a:pt x="0" y="11"/>
                      <a:pt x="11" y="1"/>
                      <a:pt x="25" y="0"/>
                    </a:cubicBezTo>
                    <a:cubicBezTo>
                      <a:pt x="39" y="0"/>
                      <a:pt x="48" y="9"/>
                      <a:pt x="49" y="22"/>
                    </a:cubicBezTo>
                    <a:cubicBezTo>
                      <a:pt x="51" y="37"/>
                      <a:pt x="40" y="44"/>
                      <a:pt x="2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Freeform 64">
                <a:extLst>
                  <a:ext uri="{FF2B5EF4-FFF2-40B4-BE49-F238E27FC236}">
                    <a16:creationId xmlns:a16="http://schemas.microsoft.com/office/drawing/2014/main" id="{8625BEC6-EB2F-4CBC-8D2F-F06491D7E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4" y="2393"/>
                <a:ext cx="20" cy="19"/>
              </a:xfrm>
              <a:custGeom>
                <a:avLst/>
                <a:gdLst>
                  <a:gd name="T0" fmla="*/ 0 w 50"/>
                  <a:gd name="T1" fmla="*/ 22 h 50"/>
                  <a:gd name="T2" fmla="*/ 26 w 50"/>
                  <a:gd name="T3" fmla="*/ 3 h 50"/>
                  <a:gd name="T4" fmla="*/ 50 w 50"/>
                  <a:gd name="T5" fmla="*/ 26 h 50"/>
                  <a:gd name="T6" fmla="*/ 27 w 50"/>
                  <a:gd name="T7" fmla="*/ 48 h 50"/>
                  <a:gd name="T8" fmla="*/ 1 w 50"/>
                  <a:gd name="T9" fmla="*/ 31 h 50"/>
                  <a:gd name="T10" fmla="*/ 0 w 50"/>
                  <a:gd name="T11" fmla="*/ 2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50">
                    <a:moveTo>
                      <a:pt x="0" y="22"/>
                    </a:moveTo>
                    <a:cubicBezTo>
                      <a:pt x="9" y="15"/>
                      <a:pt x="16" y="5"/>
                      <a:pt x="26" y="3"/>
                    </a:cubicBezTo>
                    <a:cubicBezTo>
                      <a:pt x="41" y="0"/>
                      <a:pt x="49" y="11"/>
                      <a:pt x="50" y="26"/>
                    </a:cubicBezTo>
                    <a:cubicBezTo>
                      <a:pt x="50" y="40"/>
                      <a:pt x="40" y="50"/>
                      <a:pt x="27" y="48"/>
                    </a:cubicBezTo>
                    <a:cubicBezTo>
                      <a:pt x="18" y="47"/>
                      <a:pt x="9" y="37"/>
                      <a:pt x="1" y="31"/>
                    </a:cubicBezTo>
                    <a:cubicBezTo>
                      <a:pt x="0" y="28"/>
                      <a:pt x="0" y="25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Freeform 65">
                <a:extLst>
                  <a:ext uri="{FF2B5EF4-FFF2-40B4-BE49-F238E27FC236}">
                    <a16:creationId xmlns:a16="http://schemas.microsoft.com/office/drawing/2014/main" id="{833ABAE8-6238-4972-9A2B-EDF900078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419"/>
                <a:ext cx="20" cy="20"/>
              </a:xfrm>
              <a:custGeom>
                <a:avLst/>
                <a:gdLst>
                  <a:gd name="T0" fmla="*/ 50 w 50"/>
                  <a:gd name="T1" fmla="*/ 29 h 49"/>
                  <a:gd name="T2" fmla="*/ 24 w 50"/>
                  <a:gd name="T3" fmla="*/ 47 h 49"/>
                  <a:gd name="T4" fmla="*/ 0 w 50"/>
                  <a:gd name="T5" fmla="*/ 25 h 49"/>
                  <a:gd name="T6" fmla="*/ 24 w 50"/>
                  <a:gd name="T7" fmla="*/ 2 h 49"/>
                  <a:gd name="T8" fmla="*/ 50 w 50"/>
                  <a:gd name="T9" fmla="*/ 20 h 49"/>
                  <a:gd name="T10" fmla="*/ 50 w 50"/>
                  <a:gd name="T11" fmla="*/ 2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49">
                    <a:moveTo>
                      <a:pt x="50" y="29"/>
                    </a:moveTo>
                    <a:cubicBezTo>
                      <a:pt x="41" y="36"/>
                      <a:pt x="34" y="45"/>
                      <a:pt x="24" y="47"/>
                    </a:cubicBezTo>
                    <a:cubicBezTo>
                      <a:pt x="10" y="49"/>
                      <a:pt x="0" y="40"/>
                      <a:pt x="0" y="25"/>
                    </a:cubicBezTo>
                    <a:cubicBezTo>
                      <a:pt x="0" y="10"/>
                      <a:pt x="10" y="0"/>
                      <a:pt x="24" y="2"/>
                    </a:cubicBezTo>
                    <a:cubicBezTo>
                      <a:pt x="34" y="4"/>
                      <a:pt x="41" y="14"/>
                      <a:pt x="50" y="20"/>
                    </a:cubicBezTo>
                    <a:cubicBezTo>
                      <a:pt x="50" y="23"/>
                      <a:pt x="50" y="26"/>
                      <a:pt x="5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82" name="Freeform 66">
                <a:extLst>
                  <a:ext uri="{FF2B5EF4-FFF2-40B4-BE49-F238E27FC236}">
                    <a16:creationId xmlns:a16="http://schemas.microsoft.com/office/drawing/2014/main" id="{5098EB0B-64D1-45B7-B693-36352AC75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2446"/>
                <a:ext cx="19" cy="20"/>
              </a:xfrm>
              <a:custGeom>
                <a:avLst/>
                <a:gdLst>
                  <a:gd name="T0" fmla="*/ 0 w 49"/>
                  <a:gd name="T1" fmla="*/ 16 h 50"/>
                  <a:gd name="T2" fmla="*/ 28 w 49"/>
                  <a:gd name="T3" fmla="*/ 2 h 50"/>
                  <a:gd name="T4" fmla="*/ 49 w 49"/>
                  <a:gd name="T5" fmla="*/ 24 h 50"/>
                  <a:gd name="T6" fmla="*/ 24 w 49"/>
                  <a:gd name="T7" fmla="*/ 46 h 50"/>
                  <a:gd name="T8" fmla="*/ 0 w 49"/>
                  <a:gd name="T9" fmla="*/ 26 h 50"/>
                  <a:gd name="T10" fmla="*/ 0 w 49"/>
                  <a:gd name="T11" fmla="*/ 1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50">
                    <a:moveTo>
                      <a:pt x="0" y="16"/>
                    </a:moveTo>
                    <a:cubicBezTo>
                      <a:pt x="9" y="11"/>
                      <a:pt x="18" y="3"/>
                      <a:pt x="28" y="2"/>
                    </a:cubicBezTo>
                    <a:cubicBezTo>
                      <a:pt x="41" y="0"/>
                      <a:pt x="49" y="10"/>
                      <a:pt x="49" y="24"/>
                    </a:cubicBezTo>
                    <a:cubicBezTo>
                      <a:pt x="49" y="37"/>
                      <a:pt x="36" y="50"/>
                      <a:pt x="24" y="46"/>
                    </a:cubicBezTo>
                    <a:cubicBezTo>
                      <a:pt x="15" y="42"/>
                      <a:pt x="8" y="33"/>
                      <a:pt x="0" y="26"/>
                    </a:cubicBezTo>
                    <a:cubicBezTo>
                      <a:pt x="0" y="23"/>
                      <a:pt x="0" y="20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83" name="Freeform 67">
                <a:extLst>
                  <a:ext uri="{FF2B5EF4-FFF2-40B4-BE49-F238E27FC236}">
                    <a16:creationId xmlns:a16="http://schemas.microsoft.com/office/drawing/2014/main" id="{226A280A-E955-4745-A865-571C38DF4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399"/>
                <a:ext cx="19" cy="18"/>
              </a:xfrm>
              <a:custGeom>
                <a:avLst/>
                <a:gdLst>
                  <a:gd name="T0" fmla="*/ 23 w 47"/>
                  <a:gd name="T1" fmla="*/ 0 h 45"/>
                  <a:gd name="T2" fmla="*/ 46 w 47"/>
                  <a:gd name="T3" fmla="*/ 21 h 45"/>
                  <a:gd name="T4" fmla="*/ 23 w 47"/>
                  <a:gd name="T5" fmla="*/ 45 h 45"/>
                  <a:gd name="T6" fmla="*/ 1 w 47"/>
                  <a:gd name="T7" fmla="*/ 23 h 45"/>
                  <a:gd name="T8" fmla="*/ 23 w 47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5">
                    <a:moveTo>
                      <a:pt x="23" y="0"/>
                    </a:moveTo>
                    <a:cubicBezTo>
                      <a:pt x="37" y="0"/>
                      <a:pt x="46" y="7"/>
                      <a:pt x="46" y="21"/>
                    </a:cubicBezTo>
                    <a:cubicBezTo>
                      <a:pt x="47" y="36"/>
                      <a:pt x="38" y="45"/>
                      <a:pt x="23" y="45"/>
                    </a:cubicBezTo>
                    <a:cubicBezTo>
                      <a:pt x="10" y="45"/>
                      <a:pt x="1" y="37"/>
                      <a:pt x="1" y="23"/>
                    </a:cubicBezTo>
                    <a:cubicBezTo>
                      <a:pt x="0" y="8"/>
                      <a:pt x="8" y="1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84" name="Freeform 68">
                <a:extLst>
                  <a:ext uri="{FF2B5EF4-FFF2-40B4-BE49-F238E27FC236}">
                    <a16:creationId xmlns:a16="http://schemas.microsoft.com/office/drawing/2014/main" id="{E7EF044E-98CC-4827-8765-5E11D78CF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3" y="2451"/>
                <a:ext cx="19" cy="19"/>
              </a:xfrm>
              <a:custGeom>
                <a:avLst/>
                <a:gdLst>
                  <a:gd name="T0" fmla="*/ 50 w 50"/>
                  <a:gd name="T1" fmla="*/ 32 h 50"/>
                  <a:gd name="T2" fmla="*/ 23 w 50"/>
                  <a:gd name="T3" fmla="*/ 48 h 50"/>
                  <a:gd name="T4" fmla="*/ 0 w 50"/>
                  <a:gd name="T5" fmla="*/ 26 h 50"/>
                  <a:gd name="T6" fmla="*/ 25 w 50"/>
                  <a:gd name="T7" fmla="*/ 4 h 50"/>
                  <a:gd name="T8" fmla="*/ 50 w 50"/>
                  <a:gd name="T9" fmla="*/ 22 h 50"/>
                  <a:gd name="T10" fmla="*/ 50 w 50"/>
                  <a:gd name="T11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50">
                    <a:moveTo>
                      <a:pt x="50" y="32"/>
                    </a:moveTo>
                    <a:cubicBezTo>
                      <a:pt x="41" y="38"/>
                      <a:pt x="32" y="47"/>
                      <a:pt x="23" y="48"/>
                    </a:cubicBezTo>
                    <a:cubicBezTo>
                      <a:pt x="9" y="50"/>
                      <a:pt x="1" y="40"/>
                      <a:pt x="0" y="26"/>
                    </a:cubicBezTo>
                    <a:cubicBezTo>
                      <a:pt x="0" y="13"/>
                      <a:pt x="12" y="0"/>
                      <a:pt x="25" y="4"/>
                    </a:cubicBezTo>
                    <a:cubicBezTo>
                      <a:pt x="34" y="7"/>
                      <a:pt x="42" y="16"/>
                      <a:pt x="50" y="22"/>
                    </a:cubicBezTo>
                    <a:cubicBezTo>
                      <a:pt x="50" y="26"/>
                      <a:pt x="50" y="29"/>
                      <a:pt x="5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B8FCDE59-C852-4974-B037-583CA5E50F5F}"/>
                </a:ext>
              </a:extLst>
            </p:cNvPr>
            <p:cNvSpPr/>
            <p:nvPr/>
          </p:nvSpPr>
          <p:spPr>
            <a:xfrm>
              <a:off x="535935" y="3199731"/>
              <a:ext cx="3223265" cy="1228759"/>
            </a:xfrm>
            <a:prstGeom prst="rect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3017A219-276F-4525-99FB-FCEAC7BA787F}"/>
                </a:ext>
              </a:extLst>
            </p:cNvPr>
            <p:cNvSpPr txBox="1"/>
            <p:nvPr/>
          </p:nvSpPr>
          <p:spPr>
            <a:xfrm>
              <a:off x="1652570" y="3567889"/>
              <a:ext cx="1858980" cy="49244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Do the right thing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TRCO Manager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0F6BD5E-6C3E-41C7-86CE-D049093C62FC}"/>
              </a:ext>
            </a:extLst>
          </p:cNvPr>
          <p:cNvGrpSpPr/>
          <p:nvPr/>
        </p:nvGrpSpPr>
        <p:grpSpPr>
          <a:xfrm>
            <a:off x="3981023" y="3199731"/>
            <a:ext cx="3223265" cy="1228759"/>
            <a:chOff x="3981023" y="3199731"/>
            <a:chExt cx="3223265" cy="1228759"/>
          </a:xfrm>
        </p:grpSpPr>
        <p:grpSp>
          <p:nvGrpSpPr>
            <p:cNvPr id="86" name="Group 28">
              <a:extLst>
                <a:ext uri="{FF2B5EF4-FFF2-40B4-BE49-F238E27FC236}">
                  <a16:creationId xmlns:a16="http://schemas.microsoft.com/office/drawing/2014/main" id="{34FEACAF-7481-4C87-BB93-85CDAA3482F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228599" y="3508290"/>
              <a:ext cx="621481" cy="611641"/>
              <a:chOff x="1951" y="1494"/>
              <a:chExt cx="379" cy="373"/>
            </a:xfrm>
            <a:solidFill>
              <a:schemeClr val="accent3"/>
            </a:solidFill>
          </p:grpSpPr>
          <p:sp>
            <p:nvSpPr>
              <p:cNvPr id="88" name="Freeform 29">
                <a:extLst>
                  <a:ext uri="{FF2B5EF4-FFF2-40B4-BE49-F238E27FC236}">
                    <a16:creationId xmlns:a16="http://schemas.microsoft.com/office/drawing/2014/main" id="{DE9B95A1-6A14-4315-8581-B95960990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8" y="1587"/>
                <a:ext cx="160" cy="183"/>
              </a:xfrm>
              <a:custGeom>
                <a:avLst/>
                <a:gdLst>
                  <a:gd name="T0" fmla="*/ 350 w 625"/>
                  <a:gd name="T1" fmla="*/ 300 h 718"/>
                  <a:gd name="T2" fmla="*/ 359 w 625"/>
                  <a:gd name="T3" fmla="*/ 276 h 718"/>
                  <a:gd name="T4" fmla="*/ 384 w 625"/>
                  <a:gd name="T5" fmla="*/ 90 h 718"/>
                  <a:gd name="T6" fmla="*/ 415 w 625"/>
                  <a:gd name="T7" fmla="*/ 49 h 718"/>
                  <a:gd name="T8" fmla="*/ 460 w 625"/>
                  <a:gd name="T9" fmla="*/ 92 h 718"/>
                  <a:gd name="T10" fmla="*/ 439 w 625"/>
                  <a:gd name="T11" fmla="*/ 325 h 718"/>
                  <a:gd name="T12" fmla="*/ 439 w 625"/>
                  <a:gd name="T13" fmla="*/ 361 h 718"/>
                  <a:gd name="T14" fmla="*/ 455 w 625"/>
                  <a:gd name="T15" fmla="*/ 388 h 718"/>
                  <a:gd name="T16" fmla="*/ 485 w 625"/>
                  <a:gd name="T17" fmla="*/ 373 h 718"/>
                  <a:gd name="T18" fmla="*/ 524 w 625"/>
                  <a:gd name="T19" fmla="*/ 317 h 718"/>
                  <a:gd name="T20" fmla="*/ 537 w 625"/>
                  <a:gd name="T21" fmla="*/ 299 h 718"/>
                  <a:gd name="T22" fmla="*/ 599 w 625"/>
                  <a:gd name="T23" fmla="*/ 277 h 718"/>
                  <a:gd name="T24" fmla="*/ 611 w 625"/>
                  <a:gd name="T25" fmla="*/ 345 h 718"/>
                  <a:gd name="T26" fmla="*/ 553 w 625"/>
                  <a:gd name="T27" fmla="*/ 452 h 718"/>
                  <a:gd name="T28" fmla="*/ 472 w 625"/>
                  <a:gd name="T29" fmla="*/ 601 h 718"/>
                  <a:gd name="T30" fmla="*/ 267 w 625"/>
                  <a:gd name="T31" fmla="*/ 705 h 718"/>
                  <a:gd name="T32" fmla="*/ 105 w 625"/>
                  <a:gd name="T33" fmla="*/ 572 h 718"/>
                  <a:gd name="T34" fmla="*/ 8 w 625"/>
                  <a:gd name="T35" fmla="*/ 272 h 718"/>
                  <a:gd name="T36" fmla="*/ 31 w 625"/>
                  <a:gd name="T37" fmla="*/ 221 h 718"/>
                  <a:gd name="T38" fmla="*/ 83 w 625"/>
                  <a:gd name="T39" fmla="*/ 247 h 718"/>
                  <a:gd name="T40" fmla="*/ 121 w 625"/>
                  <a:gd name="T41" fmla="*/ 333 h 718"/>
                  <a:gd name="T42" fmla="*/ 135 w 625"/>
                  <a:gd name="T43" fmla="*/ 351 h 718"/>
                  <a:gd name="T44" fmla="*/ 141 w 625"/>
                  <a:gd name="T45" fmla="*/ 350 h 718"/>
                  <a:gd name="T46" fmla="*/ 141 w 625"/>
                  <a:gd name="T47" fmla="*/ 321 h 718"/>
                  <a:gd name="T48" fmla="*/ 98 w 625"/>
                  <a:gd name="T49" fmla="*/ 137 h 718"/>
                  <a:gd name="T50" fmla="*/ 95 w 625"/>
                  <a:gd name="T51" fmla="*/ 97 h 718"/>
                  <a:gd name="T52" fmla="*/ 120 w 625"/>
                  <a:gd name="T53" fmla="*/ 66 h 718"/>
                  <a:gd name="T54" fmla="*/ 159 w 625"/>
                  <a:gd name="T55" fmla="*/ 83 h 718"/>
                  <a:gd name="T56" fmla="*/ 175 w 625"/>
                  <a:gd name="T57" fmla="*/ 123 h 718"/>
                  <a:gd name="T58" fmla="*/ 227 w 625"/>
                  <a:gd name="T59" fmla="*/ 293 h 718"/>
                  <a:gd name="T60" fmla="*/ 240 w 625"/>
                  <a:gd name="T61" fmla="*/ 310 h 718"/>
                  <a:gd name="T62" fmla="*/ 247 w 625"/>
                  <a:gd name="T63" fmla="*/ 289 h 718"/>
                  <a:gd name="T64" fmla="*/ 228 w 625"/>
                  <a:gd name="T65" fmla="*/ 58 h 718"/>
                  <a:gd name="T66" fmla="*/ 272 w 625"/>
                  <a:gd name="T67" fmla="*/ 1 h 718"/>
                  <a:gd name="T68" fmla="*/ 315 w 625"/>
                  <a:gd name="T69" fmla="*/ 38 h 718"/>
                  <a:gd name="T70" fmla="*/ 332 w 625"/>
                  <a:gd name="T71" fmla="*/ 211 h 718"/>
                  <a:gd name="T72" fmla="*/ 341 w 625"/>
                  <a:gd name="T73" fmla="*/ 299 h 718"/>
                  <a:gd name="T74" fmla="*/ 350 w 625"/>
                  <a:gd name="T75" fmla="*/ 30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5" h="718">
                    <a:moveTo>
                      <a:pt x="350" y="300"/>
                    </a:moveTo>
                    <a:cubicBezTo>
                      <a:pt x="353" y="292"/>
                      <a:pt x="358" y="285"/>
                      <a:pt x="359" y="276"/>
                    </a:cubicBezTo>
                    <a:cubicBezTo>
                      <a:pt x="368" y="214"/>
                      <a:pt x="376" y="152"/>
                      <a:pt x="384" y="90"/>
                    </a:cubicBezTo>
                    <a:cubicBezTo>
                      <a:pt x="386" y="68"/>
                      <a:pt x="398" y="52"/>
                      <a:pt x="415" y="49"/>
                    </a:cubicBezTo>
                    <a:cubicBezTo>
                      <a:pt x="443" y="45"/>
                      <a:pt x="463" y="63"/>
                      <a:pt x="460" y="92"/>
                    </a:cubicBezTo>
                    <a:cubicBezTo>
                      <a:pt x="454" y="170"/>
                      <a:pt x="446" y="247"/>
                      <a:pt x="439" y="325"/>
                    </a:cubicBezTo>
                    <a:cubicBezTo>
                      <a:pt x="438" y="337"/>
                      <a:pt x="436" y="349"/>
                      <a:pt x="439" y="361"/>
                    </a:cubicBezTo>
                    <a:cubicBezTo>
                      <a:pt x="441" y="371"/>
                      <a:pt x="448" y="388"/>
                      <a:pt x="455" y="388"/>
                    </a:cubicBezTo>
                    <a:cubicBezTo>
                      <a:pt x="464" y="390"/>
                      <a:pt x="478" y="381"/>
                      <a:pt x="485" y="373"/>
                    </a:cubicBezTo>
                    <a:cubicBezTo>
                      <a:pt x="500" y="356"/>
                      <a:pt x="511" y="336"/>
                      <a:pt x="524" y="317"/>
                    </a:cubicBezTo>
                    <a:cubicBezTo>
                      <a:pt x="528" y="311"/>
                      <a:pt x="532" y="305"/>
                      <a:pt x="537" y="299"/>
                    </a:cubicBezTo>
                    <a:cubicBezTo>
                      <a:pt x="555" y="273"/>
                      <a:pt x="579" y="264"/>
                      <a:pt x="599" y="277"/>
                    </a:cubicBezTo>
                    <a:cubicBezTo>
                      <a:pt x="619" y="289"/>
                      <a:pt x="625" y="318"/>
                      <a:pt x="611" y="345"/>
                    </a:cubicBezTo>
                    <a:cubicBezTo>
                      <a:pt x="592" y="381"/>
                      <a:pt x="572" y="416"/>
                      <a:pt x="553" y="452"/>
                    </a:cubicBezTo>
                    <a:cubicBezTo>
                      <a:pt x="526" y="502"/>
                      <a:pt x="500" y="552"/>
                      <a:pt x="472" y="601"/>
                    </a:cubicBezTo>
                    <a:cubicBezTo>
                      <a:pt x="427" y="681"/>
                      <a:pt x="359" y="718"/>
                      <a:pt x="267" y="705"/>
                    </a:cubicBezTo>
                    <a:cubicBezTo>
                      <a:pt x="187" y="694"/>
                      <a:pt x="131" y="647"/>
                      <a:pt x="105" y="572"/>
                    </a:cubicBezTo>
                    <a:cubicBezTo>
                      <a:pt x="69" y="473"/>
                      <a:pt x="39" y="372"/>
                      <a:pt x="8" y="272"/>
                    </a:cubicBezTo>
                    <a:cubicBezTo>
                      <a:pt x="0" y="247"/>
                      <a:pt x="9" y="228"/>
                      <a:pt x="31" y="221"/>
                    </a:cubicBezTo>
                    <a:cubicBezTo>
                      <a:pt x="56" y="213"/>
                      <a:pt x="72" y="221"/>
                      <a:pt x="83" y="247"/>
                    </a:cubicBezTo>
                    <a:cubicBezTo>
                      <a:pt x="95" y="276"/>
                      <a:pt x="108" y="305"/>
                      <a:pt x="121" y="333"/>
                    </a:cubicBezTo>
                    <a:cubicBezTo>
                      <a:pt x="124" y="340"/>
                      <a:pt x="130" y="345"/>
                      <a:pt x="135" y="351"/>
                    </a:cubicBezTo>
                    <a:cubicBezTo>
                      <a:pt x="137" y="351"/>
                      <a:pt x="139" y="351"/>
                      <a:pt x="141" y="350"/>
                    </a:cubicBezTo>
                    <a:cubicBezTo>
                      <a:pt x="141" y="341"/>
                      <a:pt x="143" y="331"/>
                      <a:pt x="141" y="321"/>
                    </a:cubicBezTo>
                    <a:cubicBezTo>
                      <a:pt x="127" y="260"/>
                      <a:pt x="112" y="199"/>
                      <a:pt x="98" y="137"/>
                    </a:cubicBezTo>
                    <a:cubicBezTo>
                      <a:pt x="95" y="124"/>
                      <a:pt x="94" y="111"/>
                      <a:pt x="95" y="97"/>
                    </a:cubicBezTo>
                    <a:cubicBezTo>
                      <a:pt x="95" y="81"/>
                      <a:pt x="104" y="70"/>
                      <a:pt x="120" y="66"/>
                    </a:cubicBezTo>
                    <a:cubicBezTo>
                      <a:pt x="137" y="62"/>
                      <a:pt x="151" y="68"/>
                      <a:pt x="159" y="83"/>
                    </a:cubicBezTo>
                    <a:cubicBezTo>
                      <a:pt x="166" y="95"/>
                      <a:pt x="171" y="110"/>
                      <a:pt x="175" y="123"/>
                    </a:cubicBezTo>
                    <a:cubicBezTo>
                      <a:pt x="192" y="180"/>
                      <a:pt x="209" y="237"/>
                      <a:pt x="227" y="293"/>
                    </a:cubicBezTo>
                    <a:cubicBezTo>
                      <a:pt x="229" y="300"/>
                      <a:pt x="236" y="305"/>
                      <a:pt x="240" y="310"/>
                    </a:cubicBezTo>
                    <a:cubicBezTo>
                      <a:pt x="243" y="303"/>
                      <a:pt x="248" y="296"/>
                      <a:pt x="247" y="289"/>
                    </a:cubicBezTo>
                    <a:cubicBezTo>
                      <a:pt x="241" y="212"/>
                      <a:pt x="235" y="135"/>
                      <a:pt x="228" y="58"/>
                    </a:cubicBezTo>
                    <a:cubicBezTo>
                      <a:pt x="225" y="26"/>
                      <a:pt x="242" y="3"/>
                      <a:pt x="272" y="1"/>
                    </a:cubicBezTo>
                    <a:cubicBezTo>
                      <a:pt x="296" y="0"/>
                      <a:pt x="312" y="12"/>
                      <a:pt x="315" y="38"/>
                    </a:cubicBezTo>
                    <a:cubicBezTo>
                      <a:pt x="321" y="95"/>
                      <a:pt x="326" y="153"/>
                      <a:pt x="332" y="211"/>
                    </a:cubicBezTo>
                    <a:cubicBezTo>
                      <a:pt x="334" y="240"/>
                      <a:pt x="338" y="270"/>
                      <a:pt x="341" y="299"/>
                    </a:cubicBezTo>
                    <a:cubicBezTo>
                      <a:pt x="344" y="300"/>
                      <a:pt x="347" y="300"/>
                      <a:pt x="350" y="3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Freeform 30">
                <a:extLst>
                  <a:ext uri="{FF2B5EF4-FFF2-40B4-BE49-F238E27FC236}">
                    <a16:creationId xmlns:a16="http://schemas.microsoft.com/office/drawing/2014/main" id="{8A13BDC0-7E86-4955-AF03-9D6B293F6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1" y="1494"/>
                <a:ext cx="379" cy="373"/>
              </a:xfrm>
              <a:custGeom>
                <a:avLst/>
                <a:gdLst>
                  <a:gd name="T0" fmla="*/ 557 w 1478"/>
                  <a:gd name="T1" fmla="*/ 127 h 1461"/>
                  <a:gd name="T2" fmla="*/ 551 w 1478"/>
                  <a:gd name="T3" fmla="*/ 97 h 1461"/>
                  <a:gd name="T4" fmla="*/ 548 w 1478"/>
                  <a:gd name="T5" fmla="*/ 77 h 1461"/>
                  <a:gd name="T6" fmla="*/ 1303 w 1478"/>
                  <a:gd name="T7" fmla="*/ 380 h 1461"/>
                  <a:gd name="T8" fmla="*/ 1111 w 1478"/>
                  <a:gd name="T9" fmla="*/ 1260 h 1461"/>
                  <a:gd name="T10" fmla="*/ 213 w 1478"/>
                  <a:gd name="T11" fmla="*/ 1140 h 1461"/>
                  <a:gd name="T12" fmla="*/ 185 w 1478"/>
                  <a:gd name="T13" fmla="*/ 332 h 1461"/>
                  <a:gd name="T14" fmla="*/ 228 w 1478"/>
                  <a:gd name="T15" fmla="*/ 357 h 1461"/>
                  <a:gd name="T16" fmla="*/ 128 w 1478"/>
                  <a:gd name="T17" fmla="*/ 853 h 1461"/>
                  <a:gd name="T18" fmla="*/ 329 w 1478"/>
                  <a:gd name="T19" fmla="*/ 1184 h 1461"/>
                  <a:gd name="T20" fmla="*/ 1080 w 1478"/>
                  <a:gd name="T21" fmla="*/ 1223 h 1461"/>
                  <a:gd name="T22" fmla="*/ 1305 w 1478"/>
                  <a:gd name="T23" fmla="*/ 506 h 1461"/>
                  <a:gd name="T24" fmla="*/ 1006 w 1478"/>
                  <a:gd name="T25" fmla="*/ 170 h 1461"/>
                  <a:gd name="T26" fmla="*/ 557 w 1478"/>
                  <a:gd name="T27" fmla="*/ 127 h 1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78" h="1461">
                    <a:moveTo>
                      <a:pt x="557" y="127"/>
                    </a:moveTo>
                    <a:cubicBezTo>
                      <a:pt x="555" y="115"/>
                      <a:pt x="553" y="106"/>
                      <a:pt x="551" y="97"/>
                    </a:cubicBezTo>
                    <a:cubicBezTo>
                      <a:pt x="550" y="90"/>
                      <a:pt x="549" y="84"/>
                      <a:pt x="548" y="77"/>
                    </a:cubicBezTo>
                    <a:cubicBezTo>
                      <a:pt x="786" y="0"/>
                      <a:pt x="1132" y="81"/>
                      <a:pt x="1303" y="380"/>
                    </a:cubicBezTo>
                    <a:cubicBezTo>
                      <a:pt x="1478" y="685"/>
                      <a:pt x="1394" y="1063"/>
                      <a:pt x="1111" y="1260"/>
                    </a:cubicBezTo>
                    <a:cubicBezTo>
                      <a:pt x="823" y="1461"/>
                      <a:pt x="443" y="1413"/>
                      <a:pt x="213" y="1140"/>
                    </a:cubicBezTo>
                    <a:cubicBezTo>
                      <a:pt x="0" y="887"/>
                      <a:pt x="25" y="539"/>
                      <a:pt x="185" y="332"/>
                    </a:cubicBezTo>
                    <a:cubicBezTo>
                      <a:pt x="199" y="340"/>
                      <a:pt x="213" y="348"/>
                      <a:pt x="228" y="357"/>
                    </a:cubicBezTo>
                    <a:cubicBezTo>
                      <a:pt x="123" y="509"/>
                      <a:pt x="89" y="674"/>
                      <a:pt x="128" y="853"/>
                    </a:cubicBezTo>
                    <a:cubicBezTo>
                      <a:pt x="157" y="986"/>
                      <a:pt x="226" y="1096"/>
                      <a:pt x="329" y="1184"/>
                    </a:cubicBezTo>
                    <a:cubicBezTo>
                      <a:pt x="547" y="1368"/>
                      <a:pt x="851" y="1383"/>
                      <a:pt x="1080" y="1223"/>
                    </a:cubicBezTo>
                    <a:cubicBezTo>
                      <a:pt x="1311" y="1062"/>
                      <a:pt x="1403" y="770"/>
                      <a:pt x="1305" y="506"/>
                    </a:cubicBezTo>
                    <a:cubicBezTo>
                      <a:pt x="1250" y="356"/>
                      <a:pt x="1149" y="243"/>
                      <a:pt x="1006" y="170"/>
                    </a:cubicBezTo>
                    <a:cubicBezTo>
                      <a:pt x="863" y="96"/>
                      <a:pt x="713" y="87"/>
                      <a:pt x="557" y="1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90" name="Freeform 31">
                <a:extLst>
                  <a:ext uri="{FF2B5EF4-FFF2-40B4-BE49-F238E27FC236}">
                    <a16:creationId xmlns:a16="http://schemas.microsoft.com/office/drawing/2014/main" id="{6FE6D175-A083-40FD-9F81-DA03BE265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7" y="1519"/>
                <a:ext cx="315" cy="311"/>
              </a:xfrm>
              <a:custGeom>
                <a:avLst/>
                <a:gdLst>
                  <a:gd name="T0" fmla="*/ 773 w 1230"/>
                  <a:gd name="T1" fmla="*/ 1095 h 1220"/>
                  <a:gd name="T2" fmla="*/ 784 w 1230"/>
                  <a:gd name="T3" fmla="*/ 1149 h 1220"/>
                  <a:gd name="T4" fmla="*/ 144 w 1230"/>
                  <a:gd name="T5" fmla="*/ 895 h 1220"/>
                  <a:gd name="T6" fmla="*/ 291 w 1230"/>
                  <a:gd name="T7" fmla="*/ 168 h 1220"/>
                  <a:gd name="T8" fmla="*/ 1022 w 1230"/>
                  <a:gd name="T9" fmla="*/ 218 h 1220"/>
                  <a:gd name="T10" fmla="*/ 1077 w 1230"/>
                  <a:gd name="T11" fmla="*/ 943 h 1220"/>
                  <a:gd name="T12" fmla="*/ 1030 w 1230"/>
                  <a:gd name="T13" fmla="*/ 916 h 1220"/>
                  <a:gd name="T14" fmla="*/ 1117 w 1230"/>
                  <a:gd name="T15" fmla="*/ 517 h 1220"/>
                  <a:gd name="T16" fmla="*/ 946 w 1230"/>
                  <a:gd name="T17" fmla="*/ 229 h 1220"/>
                  <a:gd name="T18" fmla="*/ 338 w 1230"/>
                  <a:gd name="T19" fmla="*/ 203 h 1220"/>
                  <a:gd name="T20" fmla="*/ 155 w 1230"/>
                  <a:gd name="T21" fmla="*/ 793 h 1220"/>
                  <a:gd name="T22" fmla="*/ 405 w 1230"/>
                  <a:gd name="T23" fmla="*/ 1067 h 1220"/>
                  <a:gd name="T24" fmla="*/ 773 w 1230"/>
                  <a:gd name="T25" fmla="*/ 1095 h 1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30" h="1220">
                    <a:moveTo>
                      <a:pt x="773" y="1095"/>
                    </a:moveTo>
                    <a:cubicBezTo>
                      <a:pt x="777" y="1114"/>
                      <a:pt x="781" y="1131"/>
                      <a:pt x="784" y="1149"/>
                    </a:cubicBezTo>
                    <a:cubicBezTo>
                      <a:pt x="570" y="1220"/>
                      <a:pt x="286" y="1139"/>
                      <a:pt x="144" y="895"/>
                    </a:cubicBezTo>
                    <a:cubicBezTo>
                      <a:pt x="0" y="646"/>
                      <a:pt x="63" y="340"/>
                      <a:pt x="291" y="168"/>
                    </a:cubicBezTo>
                    <a:cubicBezTo>
                      <a:pt x="513" y="0"/>
                      <a:pt x="826" y="23"/>
                      <a:pt x="1022" y="218"/>
                    </a:cubicBezTo>
                    <a:cubicBezTo>
                      <a:pt x="1222" y="419"/>
                      <a:pt x="1230" y="741"/>
                      <a:pt x="1077" y="943"/>
                    </a:cubicBezTo>
                    <a:cubicBezTo>
                      <a:pt x="1062" y="934"/>
                      <a:pt x="1046" y="926"/>
                      <a:pt x="1030" y="916"/>
                    </a:cubicBezTo>
                    <a:cubicBezTo>
                      <a:pt x="1115" y="794"/>
                      <a:pt x="1146" y="662"/>
                      <a:pt x="1117" y="517"/>
                    </a:cubicBezTo>
                    <a:cubicBezTo>
                      <a:pt x="1094" y="401"/>
                      <a:pt x="1036" y="306"/>
                      <a:pt x="946" y="229"/>
                    </a:cubicBezTo>
                    <a:cubicBezTo>
                      <a:pt x="777" y="86"/>
                      <a:pt x="522" y="75"/>
                      <a:pt x="338" y="203"/>
                    </a:cubicBezTo>
                    <a:cubicBezTo>
                      <a:pt x="148" y="336"/>
                      <a:pt x="73" y="577"/>
                      <a:pt x="155" y="793"/>
                    </a:cubicBezTo>
                    <a:cubicBezTo>
                      <a:pt x="203" y="917"/>
                      <a:pt x="287" y="1008"/>
                      <a:pt x="405" y="1067"/>
                    </a:cubicBezTo>
                    <a:cubicBezTo>
                      <a:pt x="523" y="1125"/>
                      <a:pt x="646" y="1132"/>
                      <a:pt x="773" y="10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F49FF8C4-5948-43DD-B891-4396890F9CF3}"/>
                </a:ext>
              </a:extLst>
            </p:cNvPr>
            <p:cNvSpPr/>
            <p:nvPr/>
          </p:nvSpPr>
          <p:spPr>
            <a:xfrm>
              <a:off x="3981023" y="3199731"/>
              <a:ext cx="3223265" cy="1228759"/>
            </a:xfrm>
            <a:prstGeom prst="rect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C8B3F968-9480-43C9-9179-B6E9A8423E6E}"/>
                </a:ext>
              </a:extLst>
            </p:cNvPr>
            <p:cNvSpPr txBox="1"/>
            <p:nvPr/>
          </p:nvSpPr>
          <p:spPr>
            <a:xfrm>
              <a:off x="5097731" y="3444778"/>
              <a:ext cx="1858980" cy="73866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When it’s</a:t>
              </a:r>
              <a:br>
                <a:rPr lang="en-US" sz="1600" dirty="0"/>
              </a:br>
              <a:r>
                <a:rPr lang="en-US" sz="1600" dirty="0"/>
                <a:t>over, Stop!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Operations Staff Director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0AC22BA-3FA0-4BAF-B62A-CE6DF954DAEE}"/>
              </a:ext>
            </a:extLst>
          </p:cNvPr>
          <p:cNvGrpSpPr/>
          <p:nvPr/>
        </p:nvGrpSpPr>
        <p:grpSpPr>
          <a:xfrm>
            <a:off x="7426111" y="3199731"/>
            <a:ext cx="3223265" cy="1228759"/>
            <a:chOff x="7426111" y="3199731"/>
            <a:chExt cx="3223265" cy="1228759"/>
          </a:xfrm>
        </p:grpSpPr>
        <p:grpSp>
          <p:nvGrpSpPr>
            <p:cNvPr id="92" name="Group 34">
              <a:extLst>
                <a:ext uri="{FF2B5EF4-FFF2-40B4-BE49-F238E27FC236}">
                  <a16:creationId xmlns:a16="http://schemas.microsoft.com/office/drawing/2014/main" id="{A14AB352-1027-4073-BE35-02DAF6436A7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709810" y="3508290"/>
              <a:ext cx="549234" cy="611640"/>
              <a:chOff x="2062" y="1170"/>
              <a:chExt cx="1681" cy="1872"/>
            </a:xfrm>
            <a:solidFill>
              <a:schemeClr val="accent3"/>
            </a:solidFill>
          </p:grpSpPr>
          <p:sp>
            <p:nvSpPr>
              <p:cNvPr id="94" name="Freeform 35">
                <a:extLst>
                  <a:ext uri="{FF2B5EF4-FFF2-40B4-BE49-F238E27FC236}">
                    <a16:creationId xmlns:a16="http://schemas.microsoft.com/office/drawing/2014/main" id="{AB3F09C5-7842-4CA0-800D-41CA2992F4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62" y="1170"/>
                <a:ext cx="1681" cy="1872"/>
              </a:xfrm>
              <a:custGeom>
                <a:avLst/>
                <a:gdLst>
                  <a:gd name="T0" fmla="*/ 284 w 892"/>
                  <a:gd name="T1" fmla="*/ 887 h 995"/>
                  <a:gd name="T2" fmla="*/ 224 w 892"/>
                  <a:gd name="T3" fmla="*/ 906 h 995"/>
                  <a:gd name="T4" fmla="*/ 110 w 892"/>
                  <a:gd name="T5" fmla="*/ 844 h 995"/>
                  <a:gd name="T6" fmla="*/ 104 w 892"/>
                  <a:gd name="T7" fmla="*/ 778 h 995"/>
                  <a:gd name="T8" fmla="*/ 104 w 892"/>
                  <a:gd name="T9" fmla="*/ 696 h 995"/>
                  <a:gd name="T10" fmla="*/ 88 w 892"/>
                  <a:gd name="T11" fmla="*/ 676 h 995"/>
                  <a:gd name="T12" fmla="*/ 32 w 892"/>
                  <a:gd name="T13" fmla="*/ 651 h 995"/>
                  <a:gd name="T14" fmla="*/ 24 w 892"/>
                  <a:gd name="T15" fmla="*/ 576 h 995"/>
                  <a:gd name="T16" fmla="*/ 55 w 892"/>
                  <a:gd name="T17" fmla="*/ 542 h 995"/>
                  <a:gd name="T18" fmla="*/ 104 w 892"/>
                  <a:gd name="T19" fmla="*/ 410 h 995"/>
                  <a:gd name="T20" fmla="*/ 332 w 892"/>
                  <a:gd name="T21" fmla="*/ 91 h 995"/>
                  <a:gd name="T22" fmla="*/ 848 w 892"/>
                  <a:gd name="T23" fmla="*/ 339 h 995"/>
                  <a:gd name="T24" fmla="*/ 682 w 892"/>
                  <a:gd name="T25" fmla="*/ 764 h 995"/>
                  <a:gd name="T26" fmla="*/ 669 w 892"/>
                  <a:gd name="T27" fmla="*/ 794 h 995"/>
                  <a:gd name="T28" fmla="*/ 682 w 892"/>
                  <a:gd name="T29" fmla="*/ 857 h 995"/>
                  <a:gd name="T30" fmla="*/ 625 w 892"/>
                  <a:gd name="T31" fmla="*/ 943 h 995"/>
                  <a:gd name="T32" fmla="*/ 368 w 892"/>
                  <a:gd name="T33" fmla="*/ 989 h 995"/>
                  <a:gd name="T34" fmla="*/ 294 w 892"/>
                  <a:gd name="T35" fmla="*/ 935 h 995"/>
                  <a:gd name="T36" fmla="*/ 284 w 892"/>
                  <a:gd name="T37" fmla="*/ 887 h 995"/>
                  <a:gd name="T38" fmla="*/ 305 w 892"/>
                  <a:gd name="T39" fmla="*/ 851 h 995"/>
                  <a:gd name="T40" fmla="*/ 319 w 892"/>
                  <a:gd name="T41" fmla="*/ 926 h 995"/>
                  <a:gd name="T42" fmla="*/ 373 w 892"/>
                  <a:gd name="T43" fmla="*/ 961 h 995"/>
                  <a:gd name="T44" fmla="*/ 614 w 892"/>
                  <a:gd name="T45" fmla="*/ 918 h 995"/>
                  <a:gd name="T46" fmla="*/ 653 w 892"/>
                  <a:gd name="T47" fmla="*/ 862 h 995"/>
                  <a:gd name="T48" fmla="*/ 639 w 892"/>
                  <a:gd name="T49" fmla="*/ 783 h 995"/>
                  <a:gd name="T50" fmla="*/ 655 w 892"/>
                  <a:gd name="T51" fmla="*/ 747 h 995"/>
                  <a:gd name="T52" fmla="*/ 828 w 892"/>
                  <a:gd name="T53" fmla="*/ 377 h 995"/>
                  <a:gd name="T54" fmla="*/ 479 w 892"/>
                  <a:gd name="T55" fmla="*/ 88 h 995"/>
                  <a:gd name="T56" fmla="*/ 131 w 892"/>
                  <a:gd name="T57" fmla="*/ 417 h 995"/>
                  <a:gd name="T58" fmla="*/ 90 w 892"/>
                  <a:gd name="T59" fmla="*/ 541 h 995"/>
                  <a:gd name="T60" fmla="*/ 45 w 892"/>
                  <a:gd name="T61" fmla="*/ 593 h 995"/>
                  <a:gd name="T62" fmla="*/ 50 w 892"/>
                  <a:gd name="T63" fmla="*/ 627 h 995"/>
                  <a:gd name="T64" fmla="*/ 108 w 892"/>
                  <a:gd name="T65" fmla="*/ 647 h 995"/>
                  <a:gd name="T66" fmla="*/ 131 w 892"/>
                  <a:gd name="T67" fmla="*/ 675 h 995"/>
                  <a:gd name="T68" fmla="*/ 133 w 892"/>
                  <a:gd name="T69" fmla="*/ 817 h 995"/>
                  <a:gd name="T70" fmla="*/ 217 w 892"/>
                  <a:gd name="T71" fmla="*/ 874 h 995"/>
                  <a:gd name="T72" fmla="*/ 305 w 892"/>
                  <a:gd name="T73" fmla="*/ 851 h 9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92" h="995">
                    <a:moveTo>
                      <a:pt x="284" y="887"/>
                    </a:moveTo>
                    <a:cubicBezTo>
                      <a:pt x="263" y="894"/>
                      <a:pt x="244" y="900"/>
                      <a:pt x="224" y="906"/>
                    </a:cubicBezTo>
                    <a:cubicBezTo>
                      <a:pt x="175" y="920"/>
                      <a:pt x="124" y="894"/>
                      <a:pt x="110" y="844"/>
                    </a:cubicBezTo>
                    <a:cubicBezTo>
                      <a:pt x="105" y="823"/>
                      <a:pt x="105" y="800"/>
                      <a:pt x="104" y="778"/>
                    </a:cubicBezTo>
                    <a:cubicBezTo>
                      <a:pt x="103" y="751"/>
                      <a:pt x="103" y="724"/>
                      <a:pt x="104" y="696"/>
                    </a:cubicBezTo>
                    <a:cubicBezTo>
                      <a:pt x="104" y="684"/>
                      <a:pt x="100" y="680"/>
                      <a:pt x="88" y="676"/>
                    </a:cubicBezTo>
                    <a:cubicBezTo>
                      <a:pt x="68" y="670"/>
                      <a:pt x="49" y="662"/>
                      <a:pt x="32" y="651"/>
                    </a:cubicBezTo>
                    <a:cubicBezTo>
                      <a:pt x="2" y="631"/>
                      <a:pt x="0" y="602"/>
                      <a:pt x="24" y="576"/>
                    </a:cubicBezTo>
                    <a:cubicBezTo>
                      <a:pt x="35" y="565"/>
                      <a:pt x="46" y="554"/>
                      <a:pt x="55" y="542"/>
                    </a:cubicBezTo>
                    <a:cubicBezTo>
                      <a:pt x="87" y="504"/>
                      <a:pt x="101" y="461"/>
                      <a:pt x="104" y="410"/>
                    </a:cubicBezTo>
                    <a:cubicBezTo>
                      <a:pt x="115" y="259"/>
                      <a:pt x="195" y="151"/>
                      <a:pt x="332" y="91"/>
                    </a:cubicBezTo>
                    <a:cubicBezTo>
                      <a:pt x="544" y="0"/>
                      <a:pt x="789" y="120"/>
                      <a:pt x="848" y="339"/>
                    </a:cubicBezTo>
                    <a:cubicBezTo>
                      <a:pt x="892" y="505"/>
                      <a:pt x="827" y="672"/>
                      <a:pt x="682" y="764"/>
                    </a:cubicBezTo>
                    <a:cubicBezTo>
                      <a:pt x="669" y="772"/>
                      <a:pt x="665" y="779"/>
                      <a:pt x="669" y="794"/>
                    </a:cubicBezTo>
                    <a:cubicBezTo>
                      <a:pt x="675" y="815"/>
                      <a:pt x="678" y="836"/>
                      <a:pt x="682" y="857"/>
                    </a:cubicBezTo>
                    <a:cubicBezTo>
                      <a:pt x="690" y="901"/>
                      <a:pt x="669" y="934"/>
                      <a:pt x="625" y="943"/>
                    </a:cubicBezTo>
                    <a:cubicBezTo>
                      <a:pt x="540" y="960"/>
                      <a:pt x="454" y="975"/>
                      <a:pt x="368" y="989"/>
                    </a:cubicBezTo>
                    <a:cubicBezTo>
                      <a:pt x="331" y="995"/>
                      <a:pt x="301" y="971"/>
                      <a:pt x="294" y="935"/>
                    </a:cubicBezTo>
                    <a:cubicBezTo>
                      <a:pt x="291" y="920"/>
                      <a:pt x="288" y="905"/>
                      <a:pt x="284" y="887"/>
                    </a:cubicBezTo>
                    <a:close/>
                    <a:moveTo>
                      <a:pt x="305" y="851"/>
                    </a:moveTo>
                    <a:cubicBezTo>
                      <a:pt x="310" y="877"/>
                      <a:pt x="314" y="902"/>
                      <a:pt x="319" y="926"/>
                    </a:cubicBezTo>
                    <a:cubicBezTo>
                      <a:pt x="325" y="955"/>
                      <a:pt x="343" y="966"/>
                      <a:pt x="373" y="961"/>
                    </a:cubicBezTo>
                    <a:cubicBezTo>
                      <a:pt x="453" y="946"/>
                      <a:pt x="534" y="932"/>
                      <a:pt x="614" y="918"/>
                    </a:cubicBezTo>
                    <a:cubicBezTo>
                      <a:pt x="646" y="912"/>
                      <a:pt x="659" y="893"/>
                      <a:pt x="653" y="862"/>
                    </a:cubicBezTo>
                    <a:cubicBezTo>
                      <a:pt x="648" y="836"/>
                      <a:pt x="644" y="810"/>
                      <a:pt x="639" y="783"/>
                    </a:cubicBezTo>
                    <a:cubicBezTo>
                      <a:pt x="635" y="767"/>
                      <a:pt x="639" y="756"/>
                      <a:pt x="655" y="747"/>
                    </a:cubicBezTo>
                    <a:cubicBezTo>
                      <a:pt x="782" y="675"/>
                      <a:pt x="855" y="528"/>
                      <a:pt x="828" y="377"/>
                    </a:cubicBezTo>
                    <a:cubicBezTo>
                      <a:pt x="798" y="210"/>
                      <a:pt x="647" y="85"/>
                      <a:pt x="479" y="88"/>
                    </a:cubicBezTo>
                    <a:cubicBezTo>
                      <a:pt x="291" y="92"/>
                      <a:pt x="143" y="230"/>
                      <a:pt x="131" y="417"/>
                    </a:cubicBezTo>
                    <a:cubicBezTo>
                      <a:pt x="128" y="463"/>
                      <a:pt x="121" y="505"/>
                      <a:pt x="90" y="541"/>
                    </a:cubicBezTo>
                    <a:cubicBezTo>
                      <a:pt x="75" y="559"/>
                      <a:pt x="60" y="576"/>
                      <a:pt x="45" y="593"/>
                    </a:cubicBezTo>
                    <a:cubicBezTo>
                      <a:pt x="31" y="608"/>
                      <a:pt x="31" y="618"/>
                      <a:pt x="50" y="627"/>
                    </a:cubicBezTo>
                    <a:cubicBezTo>
                      <a:pt x="68" y="636"/>
                      <a:pt x="88" y="644"/>
                      <a:pt x="108" y="647"/>
                    </a:cubicBezTo>
                    <a:cubicBezTo>
                      <a:pt x="129" y="649"/>
                      <a:pt x="131" y="659"/>
                      <a:pt x="131" y="675"/>
                    </a:cubicBezTo>
                    <a:cubicBezTo>
                      <a:pt x="131" y="723"/>
                      <a:pt x="130" y="770"/>
                      <a:pt x="133" y="817"/>
                    </a:cubicBezTo>
                    <a:cubicBezTo>
                      <a:pt x="137" y="860"/>
                      <a:pt x="175" y="885"/>
                      <a:pt x="217" y="874"/>
                    </a:cubicBezTo>
                    <a:cubicBezTo>
                      <a:pt x="245" y="866"/>
                      <a:pt x="273" y="859"/>
                      <a:pt x="305" y="8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95" name="Freeform 36">
                <a:extLst>
                  <a:ext uri="{FF2B5EF4-FFF2-40B4-BE49-F238E27FC236}">
                    <a16:creationId xmlns:a16="http://schemas.microsoft.com/office/drawing/2014/main" id="{69B9D07C-1020-4633-959C-3240012D17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94" y="1426"/>
                <a:ext cx="1149" cy="1148"/>
              </a:xfrm>
              <a:custGeom>
                <a:avLst/>
                <a:gdLst>
                  <a:gd name="T0" fmla="*/ 305 w 610"/>
                  <a:gd name="T1" fmla="*/ 0 h 610"/>
                  <a:gd name="T2" fmla="*/ 610 w 610"/>
                  <a:gd name="T3" fmla="*/ 307 h 610"/>
                  <a:gd name="T4" fmla="*/ 303 w 610"/>
                  <a:gd name="T5" fmla="*/ 609 h 610"/>
                  <a:gd name="T6" fmla="*/ 1 w 610"/>
                  <a:gd name="T7" fmla="*/ 302 h 610"/>
                  <a:gd name="T8" fmla="*/ 305 w 610"/>
                  <a:gd name="T9" fmla="*/ 0 h 610"/>
                  <a:gd name="T10" fmla="*/ 307 w 610"/>
                  <a:gd name="T11" fmla="*/ 28 h 610"/>
                  <a:gd name="T12" fmla="*/ 29 w 610"/>
                  <a:gd name="T13" fmla="*/ 302 h 610"/>
                  <a:gd name="T14" fmla="*/ 303 w 610"/>
                  <a:gd name="T15" fmla="*/ 581 h 610"/>
                  <a:gd name="T16" fmla="*/ 582 w 610"/>
                  <a:gd name="T17" fmla="*/ 308 h 610"/>
                  <a:gd name="T18" fmla="*/ 307 w 610"/>
                  <a:gd name="T19" fmla="*/ 28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0" h="610">
                    <a:moveTo>
                      <a:pt x="305" y="0"/>
                    </a:moveTo>
                    <a:cubicBezTo>
                      <a:pt x="473" y="1"/>
                      <a:pt x="610" y="138"/>
                      <a:pt x="610" y="307"/>
                    </a:cubicBezTo>
                    <a:cubicBezTo>
                      <a:pt x="609" y="473"/>
                      <a:pt x="471" y="610"/>
                      <a:pt x="303" y="609"/>
                    </a:cubicBezTo>
                    <a:cubicBezTo>
                      <a:pt x="135" y="608"/>
                      <a:pt x="0" y="471"/>
                      <a:pt x="1" y="302"/>
                    </a:cubicBezTo>
                    <a:cubicBezTo>
                      <a:pt x="2" y="135"/>
                      <a:pt x="138" y="0"/>
                      <a:pt x="305" y="0"/>
                    </a:cubicBezTo>
                    <a:close/>
                    <a:moveTo>
                      <a:pt x="307" y="28"/>
                    </a:moveTo>
                    <a:cubicBezTo>
                      <a:pt x="154" y="28"/>
                      <a:pt x="30" y="150"/>
                      <a:pt x="29" y="302"/>
                    </a:cubicBezTo>
                    <a:cubicBezTo>
                      <a:pt x="28" y="456"/>
                      <a:pt x="150" y="580"/>
                      <a:pt x="303" y="581"/>
                    </a:cubicBezTo>
                    <a:cubicBezTo>
                      <a:pt x="455" y="582"/>
                      <a:pt x="581" y="458"/>
                      <a:pt x="582" y="308"/>
                    </a:cubicBezTo>
                    <a:cubicBezTo>
                      <a:pt x="583" y="154"/>
                      <a:pt x="459" y="29"/>
                      <a:pt x="307" y="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Freeform 37">
                <a:extLst>
                  <a:ext uri="{FF2B5EF4-FFF2-40B4-BE49-F238E27FC236}">
                    <a16:creationId xmlns:a16="http://schemas.microsoft.com/office/drawing/2014/main" id="{446F7E8C-8AC4-4E56-8ADD-D8462BE78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5" y="1558"/>
                <a:ext cx="260" cy="641"/>
              </a:xfrm>
              <a:custGeom>
                <a:avLst/>
                <a:gdLst>
                  <a:gd name="T0" fmla="*/ 7 w 138"/>
                  <a:gd name="T1" fmla="*/ 81 h 341"/>
                  <a:gd name="T2" fmla="*/ 59 w 138"/>
                  <a:gd name="T3" fmla="*/ 7 h 341"/>
                  <a:gd name="T4" fmla="*/ 135 w 138"/>
                  <a:gd name="T5" fmla="*/ 75 h 341"/>
                  <a:gd name="T6" fmla="*/ 117 w 138"/>
                  <a:gd name="T7" fmla="*/ 296 h 341"/>
                  <a:gd name="T8" fmla="*/ 70 w 138"/>
                  <a:gd name="T9" fmla="*/ 341 h 341"/>
                  <a:gd name="T10" fmla="*/ 24 w 138"/>
                  <a:gd name="T11" fmla="*/ 294 h 341"/>
                  <a:gd name="T12" fmla="*/ 7 w 138"/>
                  <a:gd name="T13" fmla="*/ 8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341">
                    <a:moveTo>
                      <a:pt x="7" y="81"/>
                    </a:moveTo>
                    <a:cubicBezTo>
                      <a:pt x="0" y="41"/>
                      <a:pt x="30" y="12"/>
                      <a:pt x="59" y="7"/>
                    </a:cubicBezTo>
                    <a:cubicBezTo>
                      <a:pt x="101" y="0"/>
                      <a:pt x="138" y="32"/>
                      <a:pt x="135" y="75"/>
                    </a:cubicBezTo>
                    <a:cubicBezTo>
                      <a:pt x="131" y="149"/>
                      <a:pt x="124" y="223"/>
                      <a:pt x="117" y="296"/>
                    </a:cubicBezTo>
                    <a:cubicBezTo>
                      <a:pt x="115" y="324"/>
                      <a:pt x="95" y="341"/>
                      <a:pt x="70" y="341"/>
                    </a:cubicBezTo>
                    <a:cubicBezTo>
                      <a:pt x="45" y="340"/>
                      <a:pt x="26" y="322"/>
                      <a:pt x="24" y="294"/>
                    </a:cubicBezTo>
                    <a:cubicBezTo>
                      <a:pt x="18" y="225"/>
                      <a:pt x="13" y="155"/>
                      <a:pt x="7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Freeform 38">
                <a:extLst>
                  <a:ext uri="{FF2B5EF4-FFF2-40B4-BE49-F238E27FC236}">
                    <a16:creationId xmlns:a16="http://schemas.microsoft.com/office/drawing/2014/main" id="{C987D142-3A85-4013-8755-A84E8569F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0" y="2252"/>
                <a:ext cx="177" cy="177"/>
              </a:xfrm>
              <a:custGeom>
                <a:avLst/>
                <a:gdLst>
                  <a:gd name="T0" fmla="*/ 94 w 94"/>
                  <a:gd name="T1" fmla="*/ 46 h 94"/>
                  <a:gd name="T2" fmla="*/ 47 w 94"/>
                  <a:gd name="T3" fmla="*/ 94 h 94"/>
                  <a:gd name="T4" fmla="*/ 0 w 94"/>
                  <a:gd name="T5" fmla="*/ 47 h 94"/>
                  <a:gd name="T6" fmla="*/ 46 w 94"/>
                  <a:gd name="T7" fmla="*/ 0 h 94"/>
                  <a:gd name="T8" fmla="*/ 94 w 94"/>
                  <a:gd name="T9" fmla="*/ 4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4">
                    <a:moveTo>
                      <a:pt x="94" y="46"/>
                    </a:moveTo>
                    <a:cubicBezTo>
                      <a:pt x="94" y="72"/>
                      <a:pt x="73" y="94"/>
                      <a:pt x="47" y="94"/>
                    </a:cubicBezTo>
                    <a:cubicBezTo>
                      <a:pt x="21" y="94"/>
                      <a:pt x="0" y="73"/>
                      <a:pt x="0" y="47"/>
                    </a:cubicBezTo>
                    <a:cubicBezTo>
                      <a:pt x="0" y="21"/>
                      <a:pt x="20" y="0"/>
                      <a:pt x="46" y="0"/>
                    </a:cubicBezTo>
                    <a:cubicBezTo>
                      <a:pt x="73" y="0"/>
                      <a:pt x="93" y="20"/>
                      <a:pt x="94" y="4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9F01B49E-E4AB-4784-A87F-72AA4E9073CB}"/>
                </a:ext>
              </a:extLst>
            </p:cNvPr>
            <p:cNvSpPr/>
            <p:nvPr/>
          </p:nvSpPr>
          <p:spPr>
            <a:xfrm>
              <a:off x="7426111" y="3199731"/>
              <a:ext cx="3223265" cy="1228759"/>
            </a:xfrm>
            <a:prstGeom prst="rect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D6A343CC-07BE-4721-8962-D632F8DE7334}"/>
                </a:ext>
              </a:extLst>
            </p:cNvPr>
            <p:cNvSpPr txBox="1"/>
            <p:nvPr/>
          </p:nvSpPr>
          <p:spPr>
            <a:xfrm>
              <a:off x="8542819" y="3444778"/>
              <a:ext cx="1858980" cy="73866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Pay attention</a:t>
              </a:r>
              <a:br>
                <a:rPr lang="en-US" sz="1600" dirty="0"/>
              </a:br>
              <a:r>
                <a:rPr lang="en-US" sz="1600" dirty="0"/>
                <a:t>to all of it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District Manager, AI &amp; M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1975813-102B-4EB7-98E5-1826961A922F}"/>
              </a:ext>
            </a:extLst>
          </p:cNvPr>
          <p:cNvGrpSpPr/>
          <p:nvPr/>
        </p:nvGrpSpPr>
        <p:grpSpPr>
          <a:xfrm>
            <a:off x="10871200" y="3199731"/>
            <a:ext cx="3223265" cy="1228759"/>
            <a:chOff x="10871200" y="3199731"/>
            <a:chExt cx="3223265" cy="1228759"/>
          </a:xfrm>
        </p:grpSpPr>
        <p:grpSp>
          <p:nvGrpSpPr>
            <p:cNvPr id="99" name="Group 41">
              <a:extLst>
                <a:ext uri="{FF2B5EF4-FFF2-40B4-BE49-F238E27FC236}">
                  <a16:creationId xmlns:a16="http://schemas.microsoft.com/office/drawing/2014/main" id="{1EA817A2-8AD1-492D-95B3-706FB3DBB20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189287" y="3508290"/>
              <a:ext cx="480458" cy="611640"/>
              <a:chOff x="4942" y="1392"/>
              <a:chExt cx="293" cy="373"/>
            </a:xfrm>
            <a:solidFill>
              <a:schemeClr val="accent3"/>
            </a:solidFill>
          </p:grpSpPr>
          <p:sp>
            <p:nvSpPr>
              <p:cNvPr id="101" name="Freeform 42">
                <a:extLst>
                  <a:ext uri="{FF2B5EF4-FFF2-40B4-BE49-F238E27FC236}">
                    <a16:creationId xmlns:a16="http://schemas.microsoft.com/office/drawing/2014/main" id="{32FF5C87-2C8D-46BE-B871-CE8701929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2" y="1574"/>
                <a:ext cx="261" cy="155"/>
              </a:xfrm>
              <a:custGeom>
                <a:avLst/>
                <a:gdLst>
                  <a:gd name="T0" fmla="*/ 56 w 745"/>
                  <a:gd name="T1" fmla="*/ 387 h 443"/>
                  <a:gd name="T2" fmla="*/ 83 w 745"/>
                  <a:gd name="T3" fmla="*/ 387 h 443"/>
                  <a:gd name="T4" fmla="*/ 489 w 745"/>
                  <a:gd name="T5" fmla="*/ 387 h 443"/>
                  <a:gd name="T6" fmla="*/ 507 w 745"/>
                  <a:gd name="T7" fmla="*/ 387 h 443"/>
                  <a:gd name="T8" fmla="*/ 538 w 745"/>
                  <a:gd name="T9" fmla="*/ 414 h 443"/>
                  <a:gd name="T10" fmla="*/ 508 w 745"/>
                  <a:gd name="T11" fmla="*/ 443 h 443"/>
                  <a:gd name="T12" fmla="*/ 494 w 745"/>
                  <a:gd name="T13" fmla="*/ 443 h 443"/>
                  <a:gd name="T14" fmla="*/ 45 w 745"/>
                  <a:gd name="T15" fmla="*/ 443 h 443"/>
                  <a:gd name="T16" fmla="*/ 1 w 745"/>
                  <a:gd name="T17" fmla="*/ 399 h 443"/>
                  <a:gd name="T18" fmla="*/ 2 w 745"/>
                  <a:gd name="T19" fmla="*/ 192 h 443"/>
                  <a:gd name="T20" fmla="*/ 196 w 745"/>
                  <a:gd name="T21" fmla="*/ 1 h 443"/>
                  <a:gd name="T22" fmla="*/ 550 w 745"/>
                  <a:gd name="T23" fmla="*/ 1 h 443"/>
                  <a:gd name="T24" fmla="*/ 745 w 745"/>
                  <a:gd name="T25" fmla="*/ 193 h 443"/>
                  <a:gd name="T26" fmla="*/ 745 w 745"/>
                  <a:gd name="T27" fmla="*/ 209 h 443"/>
                  <a:gd name="T28" fmla="*/ 717 w 745"/>
                  <a:gd name="T29" fmla="*/ 234 h 443"/>
                  <a:gd name="T30" fmla="*/ 689 w 745"/>
                  <a:gd name="T31" fmla="*/ 208 h 443"/>
                  <a:gd name="T32" fmla="*/ 684 w 745"/>
                  <a:gd name="T33" fmla="*/ 157 h 443"/>
                  <a:gd name="T34" fmla="*/ 558 w 745"/>
                  <a:gd name="T35" fmla="*/ 57 h 443"/>
                  <a:gd name="T36" fmla="*/ 186 w 745"/>
                  <a:gd name="T37" fmla="*/ 57 h 443"/>
                  <a:gd name="T38" fmla="*/ 57 w 745"/>
                  <a:gd name="T39" fmla="*/ 183 h 443"/>
                  <a:gd name="T40" fmla="*/ 55 w 745"/>
                  <a:gd name="T41" fmla="*/ 369 h 443"/>
                  <a:gd name="T42" fmla="*/ 56 w 745"/>
                  <a:gd name="T43" fmla="*/ 387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45" h="443">
                    <a:moveTo>
                      <a:pt x="56" y="387"/>
                    </a:moveTo>
                    <a:cubicBezTo>
                      <a:pt x="66" y="387"/>
                      <a:pt x="75" y="387"/>
                      <a:pt x="83" y="387"/>
                    </a:cubicBezTo>
                    <a:cubicBezTo>
                      <a:pt x="218" y="387"/>
                      <a:pt x="354" y="387"/>
                      <a:pt x="489" y="387"/>
                    </a:cubicBezTo>
                    <a:cubicBezTo>
                      <a:pt x="495" y="387"/>
                      <a:pt x="501" y="387"/>
                      <a:pt x="507" y="387"/>
                    </a:cubicBezTo>
                    <a:cubicBezTo>
                      <a:pt x="527" y="388"/>
                      <a:pt x="537" y="398"/>
                      <a:pt x="538" y="414"/>
                    </a:cubicBezTo>
                    <a:cubicBezTo>
                      <a:pt x="538" y="431"/>
                      <a:pt x="528" y="441"/>
                      <a:pt x="508" y="443"/>
                    </a:cubicBezTo>
                    <a:cubicBezTo>
                      <a:pt x="504" y="443"/>
                      <a:pt x="499" y="443"/>
                      <a:pt x="494" y="443"/>
                    </a:cubicBezTo>
                    <a:cubicBezTo>
                      <a:pt x="344" y="443"/>
                      <a:pt x="195" y="443"/>
                      <a:pt x="45" y="443"/>
                    </a:cubicBezTo>
                    <a:cubicBezTo>
                      <a:pt x="9" y="443"/>
                      <a:pt x="1" y="435"/>
                      <a:pt x="1" y="399"/>
                    </a:cubicBezTo>
                    <a:cubicBezTo>
                      <a:pt x="1" y="330"/>
                      <a:pt x="0" y="261"/>
                      <a:pt x="2" y="192"/>
                    </a:cubicBezTo>
                    <a:cubicBezTo>
                      <a:pt x="5" y="84"/>
                      <a:pt x="88" y="2"/>
                      <a:pt x="196" y="1"/>
                    </a:cubicBezTo>
                    <a:cubicBezTo>
                      <a:pt x="314" y="0"/>
                      <a:pt x="432" y="0"/>
                      <a:pt x="550" y="1"/>
                    </a:cubicBezTo>
                    <a:cubicBezTo>
                      <a:pt x="660" y="2"/>
                      <a:pt x="742" y="84"/>
                      <a:pt x="745" y="193"/>
                    </a:cubicBezTo>
                    <a:cubicBezTo>
                      <a:pt x="745" y="198"/>
                      <a:pt x="745" y="204"/>
                      <a:pt x="745" y="209"/>
                    </a:cubicBezTo>
                    <a:cubicBezTo>
                      <a:pt x="742" y="225"/>
                      <a:pt x="733" y="235"/>
                      <a:pt x="717" y="234"/>
                    </a:cubicBezTo>
                    <a:cubicBezTo>
                      <a:pt x="700" y="234"/>
                      <a:pt x="691" y="224"/>
                      <a:pt x="689" y="208"/>
                    </a:cubicBezTo>
                    <a:cubicBezTo>
                      <a:pt x="687" y="191"/>
                      <a:pt x="688" y="173"/>
                      <a:pt x="684" y="157"/>
                    </a:cubicBezTo>
                    <a:cubicBezTo>
                      <a:pt x="669" y="101"/>
                      <a:pt x="617" y="58"/>
                      <a:pt x="558" y="57"/>
                    </a:cubicBezTo>
                    <a:cubicBezTo>
                      <a:pt x="434" y="56"/>
                      <a:pt x="310" y="56"/>
                      <a:pt x="186" y="57"/>
                    </a:cubicBezTo>
                    <a:cubicBezTo>
                      <a:pt x="118" y="58"/>
                      <a:pt x="60" y="116"/>
                      <a:pt x="57" y="183"/>
                    </a:cubicBezTo>
                    <a:cubicBezTo>
                      <a:pt x="54" y="245"/>
                      <a:pt x="55" y="307"/>
                      <a:pt x="55" y="369"/>
                    </a:cubicBezTo>
                    <a:cubicBezTo>
                      <a:pt x="55" y="374"/>
                      <a:pt x="56" y="379"/>
                      <a:pt x="56" y="3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Freeform 43">
                <a:extLst>
                  <a:ext uri="{FF2B5EF4-FFF2-40B4-BE49-F238E27FC236}">
                    <a16:creationId xmlns:a16="http://schemas.microsoft.com/office/drawing/2014/main" id="{89918A36-AA92-442A-AF9D-28AF7C0FAA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93" y="1392"/>
                <a:ext cx="160" cy="162"/>
              </a:xfrm>
              <a:custGeom>
                <a:avLst/>
                <a:gdLst>
                  <a:gd name="T0" fmla="*/ 457 w 457"/>
                  <a:gd name="T1" fmla="*/ 234 h 464"/>
                  <a:gd name="T2" fmla="*/ 229 w 457"/>
                  <a:gd name="T3" fmla="*/ 463 h 464"/>
                  <a:gd name="T4" fmla="*/ 0 w 457"/>
                  <a:gd name="T5" fmla="*/ 232 h 464"/>
                  <a:gd name="T6" fmla="*/ 229 w 457"/>
                  <a:gd name="T7" fmla="*/ 1 h 464"/>
                  <a:gd name="T8" fmla="*/ 457 w 457"/>
                  <a:gd name="T9" fmla="*/ 234 h 464"/>
                  <a:gd name="T10" fmla="*/ 56 w 457"/>
                  <a:gd name="T11" fmla="*/ 233 h 464"/>
                  <a:gd name="T12" fmla="*/ 228 w 457"/>
                  <a:gd name="T13" fmla="*/ 409 h 464"/>
                  <a:gd name="T14" fmla="*/ 401 w 457"/>
                  <a:gd name="T15" fmla="*/ 233 h 464"/>
                  <a:gd name="T16" fmla="*/ 228 w 457"/>
                  <a:gd name="T17" fmla="*/ 58 h 464"/>
                  <a:gd name="T18" fmla="*/ 56 w 457"/>
                  <a:gd name="T19" fmla="*/ 233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7" h="464">
                    <a:moveTo>
                      <a:pt x="457" y="234"/>
                    </a:moveTo>
                    <a:cubicBezTo>
                      <a:pt x="457" y="361"/>
                      <a:pt x="356" y="463"/>
                      <a:pt x="229" y="463"/>
                    </a:cubicBezTo>
                    <a:cubicBezTo>
                      <a:pt x="103" y="464"/>
                      <a:pt x="1" y="360"/>
                      <a:pt x="0" y="232"/>
                    </a:cubicBezTo>
                    <a:cubicBezTo>
                      <a:pt x="0" y="105"/>
                      <a:pt x="104" y="0"/>
                      <a:pt x="229" y="1"/>
                    </a:cubicBezTo>
                    <a:cubicBezTo>
                      <a:pt x="355" y="1"/>
                      <a:pt x="457" y="106"/>
                      <a:pt x="457" y="234"/>
                    </a:cubicBezTo>
                    <a:close/>
                    <a:moveTo>
                      <a:pt x="56" y="233"/>
                    </a:moveTo>
                    <a:cubicBezTo>
                      <a:pt x="56" y="331"/>
                      <a:pt x="132" y="408"/>
                      <a:pt x="228" y="409"/>
                    </a:cubicBezTo>
                    <a:cubicBezTo>
                      <a:pt x="325" y="409"/>
                      <a:pt x="401" y="331"/>
                      <a:pt x="401" y="233"/>
                    </a:cubicBezTo>
                    <a:cubicBezTo>
                      <a:pt x="401" y="136"/>
                      <a:pt x="324" y="58"/>
                      <a:pt x="228" y="58"/>
                    </a:cubicBezTo>
                    <a:cubicBezTo>
                      <a:pt x="133" y="58"/>
                      <a:pt x="56" y="136"/>
                      <a:pt x="56" y="2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03" name="Freeform 44">
                <a:extLst>
                  <a:ext uri="{FF2B5EF4-FFF2-40B4-BE49-F238E27FC236}">
                    <a16:creationId xmlns:a16="http://schemas.microsoft.com/office/drawing/2014/main" id="{432D7CE9-3545-437E-81CF-968BE9E89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2" y="1721"/>
                <a:ext cx="83" cy="44"/>
              </a:xfrm>
              <a:custGeom>
                <a:avLst/>
                <a:gdLst>
                  <a:gd name="T0" fmla="*/ 140 w 237"/>
                  <a:gd name="T1" fmla="*/ 56 h 127"/>
                  <a:gd name="T2" fmla="*/ 43 w 237"/>
                  <a:gd name="T3" fmla="*/ 56 h 127"/>
                  <a:gd name="T4" fmla="*/ 24 w 237"/>
                  <a:gd name="T5" fmla="*/ 55 h 127"/>
                  <a:gd name="T6" fmla="*/ 1 w 237"/>
                  <a:gd name="T7" fmla="*/ 26 h 127"/>
                  <a:gd name="T8" fmla="*/ 27 w 237"/>
                  <a:gd name="T9" fmla="*/ 1 h 127"/>
                  <a:gd name="T10" fmla="*/ 209 w 237"/>
                  <a:gd name="T11" fmla="*/ 2 h 127"/>
                  <a:gd name="T12" fmla="*/ 233 w 237"/>
                  <a:gd name="T13" fmla="*/ 20 h 127"/>
                  <a:gd name="T14" fmla="*/ 227 w 237"/>
                  <a:gd name="T15" fmla="*/ 49 h 127"/>
                  <a:gd name="T16" fmla="*/ 161 w 237"/>
                  <a:gd name="T17" fmla="*/ 115 h 127"/>
                  <a:gd name="T18" fmla="*/ 121 w 237"/>
                  <a:gd name="T19" fmla="*/ 115 h 127"/>
                  <a:gd name="T20" fmla="*/ 121 w 237"/>
                  <a:gd name="T21" fmla="*/ 78 h 127"/>
                  <a:gd name="T22" fmla="*/ 140 w 237"/>
                  <a:gd name="T23" fmla="*/ 5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7" h="127">
                    <a:moveTo>
                      <a:pt x="140" y="56"/>
                    </a:moveTo>
                    <a:cubicBezTo>
                      <a:pt x="104" y="56"/>
                      <a:pt x="74" y="56"/>
                      <a:pt x="43" y="56"/>
                    </a:cubicBezTo>
                    <a:cubicBezTo>
                      <a:pt x="37" y="56"/>
                      <a:pt x="30" y="56"/>
                      <a:pt x="24" y="55"/>
                    </a:cubicBezTo>
                    <a:cubicBezTo>
                      <a:pt x="9" y="51"/>
                      <a:pt x="0" y="42"/>
                      <a:pt x="1" y="26"/>
                    </a:cubicBezTo>
                    <a:cubicBezTo>
                      <a:pt x="2" y="11"/>
                      <a:pt x="12" y="1"/>
                      <a:pt x="27" y="1"/>
                    </a:cubicBezTo>
                    <a:cubicBezTo>
                      <a:pt x="88" y="0"/>
                      <a:pt x="148" y="0"/>
                      <a:pt x="209" y="2"/>
                    </a:cubicBezTo>
                    <a:cubicBezTo>
                      <a:pt x="218" y="2"/>
                      <a:pt x="230" y="12"/>
                      <a:pt x="233" y="20"/>
                    </a:cubicBezTo>
                    <a:cubicBezTo>
                      <a:pt x="237" y="28"/>
                      <a:pt x="233" y="42"/>
                      <a:pt x="227" y="49"/>
                    </a:cubicBezTo>
                    <a:cubicBezTo>
                      <a:pt x="206" y="72"/>
                      <a:pt x="183" y="94"/>
                      <a:pt x="161" y="115"/>
                    </a:cubicBezTo>
                    <a:cubicBezTo>
                      <a:pt x="149" y="127"/>
                      <a:pt x="132" y="126"/>
                      <a:pt x="121" y="115"/>
                    </a:cubicBezTo>
                    <a:cubicBezTo>
                      <a:pt x="110" y="103"/>
                      <a:pt x="110" y="90"/>
                      <a:pt x="121" y="78"/>
                    </a:cubicBezTo>
                    <a:cubicBezTo>
                      <a:pt x="126" y="72"/>
                      <a:pt x="131" y="66"/>
                      <a:pt x="14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Freeform 45">
                <a:extLst>
                  <a:ext uri="{FF2B5EF4-FFF2-40B4-BE49-F238E27FC236}">
                    <a16:creationId xmlns:a16="http://schemas.microsoft.com/office/drawing/2014/main" id="{C3559F09-4472-4FD1-ADDA-EE321C551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1671"/>
                <a:ext cx="84" cy="45"/>
              </a:xfrm>
              <a:custGeom>
                <a:avLst/>
                <a:gdLst>
                  <a:gd name="T0" fmla="*/ 99 w 240"/>
                  <a:gd name="T1" fmla="*/ 72 h 127"/>
                  <a:gd name="T2" fmla="*/ 201 w 240"/>
                  <a:gd name="T3" fmla="*/ 72 h 127"/>
                  <a:gd name="T4" fmla="*/ 239 w 240"/>
                  <a:gd name="T5" fmla="*/ 100 h 127"/>
                  <a:gd name="T6" fmla="*/ 202 w 240"/>
                  <a:gd name="T7" fmla="*/ 127 h 127"/>
                  <a:gd name="T8" fmla="*/ 38 w 240"/>
                  <a:gd name="T9" fmla="*/ 127 h 127"/>
                  <a:gd name="T10" fmla="*/ 5 w 240"/>
                  <a:gd name="T11" fmla="*/ 110 h 127"/>
                  <a:gd name="T12" fmla="*/ 18 w 240"/>
                  <a:gd name="T13" fmla="*/ 75 h 127"/>
                  <a:gd name="T14" fmla="*/ 76 w 240"/>
                  <a:gd name="T15" fmla="*/ 17 h 127"/>
                  <a:gd name="T16" fmla="*/ 119 w 240"/>
                  <a:gd name="T17" fmla="*/ 13 h 127"/>
                  <a:gd name="T18" fmla="*/ 115 w 240"/>
                  <a:gd name="T19" fmla="*/ 55 h 127"/>
                  <a:gd name="T20" fmla="*/ 99 w 240"/>
                  <a:gd name="T21" fmla="*/ 7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0" h="127">
                    <a:moveTo>
                      <a:pt x="99" y="72"/>
                    </a:moveTo>
                    <a:cubicBezTo>
                      <a:pt x="136" y="72"/>
                      <a:pt x="169" y="72"/>
                      <a:pt x="201" y="72"/>
                    </a:cubicBezTo>
                    <a:cubicBezTo>
                      <a:pt x="225" y="72"/>
                      <a:pt x="240" y="82"/>
                      <a:pt x="239" y="100"/>
                    </a:cubicBezTo>
                    <a:cubicBezTo>
                      <a:pt x="239" y="117"/>
                      <a:pt x="225" y="127"/>
                      <a:pt x="202" y="127"/>
                    </a:cubicBezTo>
                    <a:cubicBezTo>
                      <a:pt x="148" y="127"/>
                      <a:pt x="93" y="127"/>
                      <a:pt x="38" y="127"/>
                    </a:cubicBezTo>
                    <a:cubicBezTo>
                      <a:pt x="24" y="127"/>
                      <a:pt x="11" y="125"/>
                      <a:pt x="5" y="110"/>
                    </a:cubicBezTo>
                    <a:cubicBezTo>
                      <a:pt x="0" y="96"/>
                      <a:pt x="7" y="85"/>
                      <a:pt x="18" y="75"/>
                    </a:cubicBezTo>
                    <a:cubicBezTo>
                      <a:pt x="37" y="56"/>
                      <a:pt x="56" y="36"/>
                      <a:pt x="76" y="17"/>
                    </a:cubicBezTo>
                    <a:cubicBezTo>
                      <a:pt x="92" y="1"/>
                      <a:pt x="106" y="0"/>
                      <a:pt x="119" y="13"/>
                    </a:cubicBezTo>
                    <a:cubicBezTo>
                      <a:pt x="131" y="25"/>
                      <a:pt x="129" y="39"/>
                      <a:pt x="115" y="55"/>
                    </a:cubicBezTo>
                    <a:cubicBezTo>
                      <a:pt x="111" y="59"/>
                      <a:pt x="106" y="63"/>
                      <a:pt x="99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EAE7F72B-C5A9-4F8C-99E1-7242DD6613F0}"/>
                </a:ext>
              </a:extLst>
            </p:cNvPr>
            <p:cNvSpPr/>
            <p:nvPr/>
          </p:nvSpPr>
          <p:spPr>
            <a:xfrm>
              <a:off x="10871200" y="3199731"/>
              <a:ext cx="3223265" cy="1228759"/>
            </a:xfrm>
            <a:prstGeom prst="rect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A08FB4EA-DDE6-49DB-9FBD-E3159D083BF8}"/>
                </a:ext>
              </a:extLst>
            </p:cNvPr>
            <p:cNvSpPr txBox="1"/>
            <p:nvPr/>
          </p:nvSpPr>
          <p:spPr>
            <a:xfrm>
              <a:off x="11987908" y="3444778"/>
              <a:ext cx="1858980" cy="73866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Transfer</a:t>
              </a:r>
              <a:br>
                <a:rPr lang="en-US" sz="1600" dirty="0"/>
              </a:br>
              <a:r>
                <a:rPr lang="en-US" sz="1600" dirty="0"/>
                <a:t>Your Skills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Regulatory, Director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B6E5AD-E78F-4453-8075-69DDA46718CF}"/>
              </a:ext>
            </a:extLst>
          </p:cNvPr>
          <p:cNvGrpSpPr/>
          <p:nvPr/>
        </p:nvGrpSpPr>
        <p:grpSpPr>
          <a:xfrm>
            <a:off x="535935" y="4627859"/>
            <a:ext cx="3223265" cy="1228759"/>
            <a:chOff x="535935" y="4627859"/>
            <a:chExt cx="3223265" cy="1228759"/>
          </a:xfrm>
        </p:grpSpPr>
        <p:grpSp>
          <p:nvGrpSpPr>
            <p:cNvPr id="3" name="Group 4">
              <a:extLst>
                <a:ext uri="{FF2B5EF4-FFF2-40B4-BE49-F238E27FC236}">
                  <a16:creationId xmlns:a16="http://schemas.microsoft.com/office/drawing/2014/main" id="{8EC4299E-631B-4AC2-8C4E-EB83BD3DE3B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78265" y="4946992"/>
              <a:ext cx="431828" cy="590493"/>
              <a:chOff x="1147" y="2426"/>
              <a:chExt cx="264" cy="361"/>
            </a:xfrm>
            <a:solidFill>
              <a:schemeClr val="accent5"/>
            </a:solidFill>
          </p:grpSpPr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id="{0CCB2F6E-0842-408E-8BF4-9FEAC538E7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47" y="2426"/>
                <a:ext cx="264" cy="361"/>
              </a:xfrm>
              <a:custGeom>
                <a:avLst/>
                <a:gdLst>
                  <a:gd name="T0" fmla="*/ 228 w 887"/>
                  <a:gd name="T1" fmla="*/ 137 h 1216"/>
                  <a:gd name="T2" fmla="*/ 224 w 887"/>
                  <a:gd name="T3" fmla="*/ 122 h 1216"/>
                  <a:gd name="T4" fmla="*/ 254 w 887"/>
                  <a:gd name="T5" fmla="*/ 82 h 1216"/>
                  <a:gd name="T6" fmla="*/ 322 w 887"/>
                  <a:gd name="T7" fmla="*/ 82 h 1216"/>
                  <a:gd name="T8" fmla="*/ 344 w 887"/>
                  <a:gd name="T9" fmla="*/ 67 h 1216"/>
                  <a:gd name="T10" fmla="*/ 443 w 887"/>
                  <a:gd name="T11" fmla="*/ 0 h 1216"/>
                  <a:gd name="T12" fmla="*/ 543 w 887"/>
                  <a:gd name="T13" fmla="*/ 69 h 1216"/>
                  <a:gd name="T14" fmla="*/ 563 w 887"/>
                  <a:gd name="T15" fmla="*/ 82 h 1216"/>
                  <a:gd name="T16" fmla="*/ 625 w 887"/>
                  <a:gd name="T17" fmla="*/ 82 h 1216"/>
                  <a:gd name="T18" fmla="*/ 660 w 887"/>
                  <a:gd name="T19" fmla="*/ 127 h 1216"/>
                  <a:gd name="T20" fmla="*/ 659 w 887"/>
                  <a:gd name="T21" fmla="*/ 137 h 1216"/>
                  <a:gd name="T22" fmla="*/ 802 w 887"/>
                  <a:gd name="T23" fmla="*/ 137 h 1216"/>
                  <a:gd name="T24" fmla="*/ 846 w 887"/>
                  <a:gd name="T25" fmla="*/ 137 h 1216"/>
                  <a:gd name="T26" fmla="*/ 886 w 887"/>
                  <a:gd name="T27" fmla="*/ 178 h 1216"/>
                  <a:gd name="T28" fmla="*/ 886 w 887"/>
                  <a:gd name="T29" fmla="*/ 557 h 1216"/>
                  <a:gd name="T30" fmla="*/ 886 w 887"/>
                  <a:gd name="T31" fmla="*/ 1171 h 1216"/>
                  <a:gd name="T32" fmla="*/ 841 w 887"/>
                  <a:gd name="T33" fmla="*/ 1216 h 1216"/>
                  <a:gd name="T34" fmla="*/ 43 w 887"/>
                  <a:gd name="T35" fmla="*/ 1216 h 1216"/>
                  <a:gd name="T36" fmla="*/ 0 w 887"/>
                  <a:gd name="T37" fmla="*/ 1172 h 1216"/>
                  <a:gd name="T38" fmla="*/ 0 w 887"/>
                  <a:gd name="T39" fmla="*/ 182 h 1216"/>
                  <a:gd name="T40" fmla="*/ 46 w 887"/>
                  <a:gd name="T41" fmla="*/ 137 h 1216"/>
                  <a:gd name="T42" fmla="*/ 228 w 887"/>
                  <a:gd name="T43" fmla="*/ 137 h 1216"/>
                  <a:gd name="T44" fmla="*/ 56 w 887"/>
                  <a:gd name="T45" fmla="*/ 192 h 1216"/>
                  <a:gd name="T46" fmla="*/ 56 w 887"/>
                  <a:gd name="T47" fmla="*/ 1161 h 1216"/>
                  <a:gd name="T48" fmla="*/ 829 w 887"/>
                  <a:gd name="T49" fmla="*/ 1161 h 1216"/>
                  <a:gd name="T50" fmla="*/ 829 w 887"/>
                  <a:gd name="T51" fmla="*/ 192 h 1216"/>
                  <a:gd name="T52" fmla="*/ 650 w 887"/>
                  <a:gd name="T53" fmla="*/ 193 h 1216"/>
                  <a:gd name="T54" fmla="*/ 635 w 887"/>
                  <a:gd name="T55" fmla="*/ 205 h 1216"/>
                  <a:gd name="T56" fmla="*/ 611 w 887"/>
                  <a:gd name="T57" fmla="*/ 276 h 1216"/>
                  <a:gd name="T58" fmla="*/ 571 w 887"/>
                  <a:gd name="T59" fmla="*/ 304 h 1216"/>
                  <a:gd name="T60" fmla="*/ 347 w 887"/>
                  <a:gd name="T61" fmla="*/ 304 h 1216"/>
                  <a:gd name="T62" fmla="*/ 264 w 887"/>
                  <a:gd name="T63" fmla="*/ 244 h 1216"/>
                  <a:gd name="T64" fmla="*/ 245 w 887"/>
                  <a:gd name="T65" fmla="*/ 196 h 1216"/>
                  <a:gd name="T66" fmla="*/ 192 w 887"/>
                  <a:gd name="T67" fmla="*/ 193 h 1216"/>
                  <a:gd name="T68" fmla="*/ 56 w 887"/>
                  <a:gd name="T69" fmla="*/ 192 h 1216"/>
                  <a:gd name="T70" fmla="*/ 598 w 887"/>
                  <a:gd name="T71" fmla="*/ 136 h 1216"/>
                  <a:gd name="T72" fmla="*/ 531 w 887"/>
                  <a:gd name="T73" fmla="*/ 136 h 1216"/>
                  <a:gd name="T74" fmla="*/ 499 w 887"/>
                  <a:gd name="T75" fmla="*/ 108 h 1216"/>
                  <a:gd name="T76" fmla="*/ 444 w 887"/>
                  <a:gd name="T77" fmla="*/ 55 h 1216"/>
                  <a:gd name="T78" fmla="*/ 387 w 887"/>
                  <a:gd name="T79" fmla="*/ 107 h 1216"/>
                  <a:gd name="T80" fmla="*/ 353 w 887"/>
                  <a:gd name="T81" fmla="*/ 136 h 1216"/>
                  <a:gd name="T82" fmla="*/ 287 w 887"/>
                  <a:gd name="T83" fmla="*/ 136 h 1216"/>
                  <a:gd name="T84" fmla="*/ 325 w 887"/>
                  <a:gd name="T85" fmla="*/ 247 h 1216"/>
                  <a:gd name="T86" fmla="*/ 561 w 887"/>
                  <a:gd name="T87" fmla="*/ 247 h 1216"/>
                  <a:gd name="T88" fmla="*/ 598 w 887"/>
                  <a:gd name="T89" fmla="*/ 136 h 1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87" h="1216">
                    <a:moveTo>
                      <a:pt x="228" y="137"/>
                    </a:moveTo>
                    <a:cubicBezTo>
                      <a:pt x="226" y="130"/>
                      <a:pt x="225" y="126"/>
                      <a:pt x="224" y="122"/>
                    </a:cubicBezTo>
                    <a:cubicBezTo>
                      <a:pt x="218" y="98"/>
                      <a:pt x="228" y="83"/>
                      <a:pt x="254" y="82"/>
                    </a:cubicBezTo>
                    <a:cubicBezTo>
                      <a:pt x="276" y="82"/>
                      <a:pt x="299" y="82"/>
                      <a:pt x="322" y="82"/>
                    </a:cubicBezTo>
                    <a:cubicBezTo>
                      <a:pt x="333" y="83"/>
                      <a:pt x="339" y="79"/>
                      <a:pt x="344" y="67"/>
                    </a:cubicBezTo>
                    <a:cubicBezTo>
                      <a:pt x="362" y="25"/>
                      <a:pt x="395" y="0"/>
                      <a:pt x="443" y="0"/>
                    </a:cubicBezTo>
                    <a:cubicBezTo>
                      <a:pt x="491" y="0"/>
                      <a:pt x="524" y="25"/>
                      <a:pt x="543" y="69"/>
                    </a:cubicBezTo>
                    <a:cubicBezTo>
                      <a:pt x="547" y="79"/>
                      <a:pt x="552" y="83"/>
                      <a:pt x="563" y="82"/>
                    </a:cubicBezTo>
                    <a:cubicBezTo>
                      <a:pt x="584" y="82"/>
                      <a:pt x="605" y="82"/>
                      <a:pt x="625" y="82"/>
                    </a:cubicBezTo>
                    <a:cubicBezTo>
                      <a:pt x="660" y="83"/>
                      <a:pt x="668" y="94"/>
                      <a:pt x="660" y="127"/>
                    </a:cubicBezTo>
                    <a:cubicBezTo>
                      <a:pt x="659" y="129"/>
                      <a:pt x="660" y="132"/>
                      <a:pt x="659" y="137"/>
                    </a:cubicBezTo>
                    <a:cubicBezTo>
                      <a:pt x="707" y="137"/>
                      <a:pt x="754" y="137"/>
                      <a:pt x="802" y="137"/>
                    </a:cubicBezTo>
                    <a:cubicBezTo>
                      <a:pt x="816" y="137"/>
                      <a:pt x="831" y="136"/>
                      <a:pt x="846" y="137"/>
                    </a:cubicBezTo>
                    <a:cubicBezTo>
                      <a:pt x="876" y="137"/>
                      <a:pt x="886" y="147"/>
                      <a:pt x="886" y="178"/>
                    </a:cubicBezTo>
                    <a:cubicBezTo>
                      <a:pt x="887" y="304"/>
                      <a:pt x="886" y="431"/>
                      <a:pt x="886" y="557"/>
                    </a:cubicBezTo>
                    <a:cubicBezTo>
                      <a:pt x="886" y="762"/>
                      <a:pt x="886" y="967"/>
                      <a:pt x="886" y="1171"/>
                    </a:cubicBezTo>
                    <a:cubicBezTo>
                      <a:pt x="886" y="1209"/>
                      <a:pt x="879" y="1216"/>
                      <a:pt x="841" y="1216"/>
                    </a:cubicBezTo>
                    <a:cubicBezTo>
                      <a:pt x="575" y="1216"/>
                      <a:pt x="309" y="1216"/>
                      <a:pt x="43" y="1216"/>
                    </a:cubicBezTo>
                    <a:cubicBezTo>
                      <a:pt x="7" y="1216"/>
                      <a:pt x="0" y="1209"/>
                      <a:pt x="0" y="1172"/>
                    </a:cubicBezTo>
                    <a:cubicBezTo>
                      <a:pt x="0" y="842"/>
                      <a:pt x="0" y="512"/>
                      <a:pt x="0" y="182"/>
                    </a:cubicBezTo>
                    <a:cubicBezTo>
                      <a:pt x="0" y="145"/>
                      <a:pt x="8" y="137"/>
                      <a:pt x="46" y="137"/>
                    </a:cubicBezTo>
                    <a:cubicBezTo>
                      <a:pt x="105" y="137"/>
                      <a:pt x="165" y="137"/>
                      <a:pt x="228" y="137"/>
                    </a:cubicBezTo>
                    <a:close/>
                    <a:moveTo>
                      <a:pt x="56" y="192"/>
                    </a:moveTo>
                    <a:cubicBezTo>
                      <a:pt x="56" y="516"/>
                      <a:pt x="56" y="838"/>
                      <a:pt x="56" y="1161"/>
                    </a:cubicBezTo>
                    <a:cubicBezTo>
                      <a:pt x="314" y="1161"/>
                      <a:pt x="572" y="1161"/>
                      <a:pt x="829" y="1161"/>
                    </a:cubicBezTo>
                    <a:cubicBezTo>
                      <a:pt x="829" y="838"/>
                      <a:pt x="829" y="516"/>
                      <a:pt x="829" y="192"/>
                    </a:cubicBezTo>
                    <a:cubicBezTo>
                      <a:pt x="768" y="192"/>
                      <a:pt x="709" y="192"/>
                      <a:pt x="650" y="193"/>
                    </a:cubicBezTo>
                    <a:cubicBezTo>
                      <a:pt x="645" y="193"/>
                      <a:pt x="637" y="199"/>
                      <a:pt x="635" y="205"/>
                    </a:cubicBezTo>
                    <a:cubicBezTo>
                      <a:pt x="626" y="228"/>
                      <a:pt x="618" y="252"/>
                      <a:pt x="611" y="276"/>
                    </a:cubicBezTo>
                    <a:cubicBezTo>
                      <a:pt x="605" y="297"/>
                      <a:pt x="592" y="304"/>
                      <a:pt x="571" y="304"/>
                    </a:cubicBezTo>
                    <a:cubicBezTo>
                      <a:pt x="496" y="303"/>
                      <a:pt x="422" y="304"/>
                      <a:pt x="347" y="304"/>
                    </a:cubicBezTo>
                    <a:cubicBezTo>
                      <a:pt x="275" y="304"/>
                      <a:pt x="288" y="308"/>
                      <a:pt x="264" y="244"/>
                    </a:cubicBezTo>
                    <a:cubicBezTo>
                      <a:pt x="258" y="228"/>
                      <a:pt x="257" y="204"/>
                      <a:pt x="245" y="196"/>
                    </a:cubicBezTo>
                    <a:cubicBezTo>
                      <a:pt x="233" y="187"/>
                      <a:pt x="210" y="193"/>
                      <a:pt x="192" y="193"/>
                    </a:cubicBezTo>
                    <a:cubicBezTo>
                      <a:pt x="147" y="192"/>
                      <a:pt x="102" y="192"/>
                      <a:pt x="56" y="192"/>
                    </a:cubicBezTo>
                    <a:close/>
                    <a:moveTo>
                      <a:pt x="598" y="136"/>
                    </a:moveTo>
                    <a:cubicBezTo>
                      <a:pt x="574" y="136"/>
                      <a:pt x="553" y="137"/>
                      <a:pt x="531" y="136"/>
                    </a:cubicBezTo>
                    <a:cubicBezTo>
                      <a:pt x="509" y="136"/>
                      <a:pt x="502" y="130"/>
                      <a:pt x="499" y="108"/>
                    </a:cubicBezTo>
                    <a:cubicBezTo>
                      <a:pt x="494" y="75"/>
                      <a:pt x="474" y="56"/>
                      <a:pt x="444" y="55"/>
                    </a:cubicBezTo>
                    <a:cubicBezTo>
                      <a:pt x="413" y="55"/>
                      <a:pt x="392" y="74"/>
                      <a:pt x="387" y="107"/>
                    </a:cubicBezTo>
                    <a:cubicBezTo>
                      <a:pt x="384" y="130"/>
                      <a:pt x="377" y="136"/>
                      <a:pt x="353" y="136"/>
                    </a:cubicBezTo>
                    <a:cubicBezTo>
                      <a:pt x="332" y="137"/>
                      <a:pt x="311" y="136"/>
                      <a:pt x="287" y="136"/>
                    </a:cubicBezTo>
                    <a:cubicBezTo>
                      <a:pt x="301" y="176"/>
                      <a:pt x="313" y="212"/>
                      <a:pt x="325" y="247"/>
                    </a:cubicBezTo>
                    <a:cubicBezTo>
                      <a:pt x="405" y="247"/>
                      <a:pt x="483" y="247"/>
                      <a:pt x="561" y="247"/>
                    </a:cubicBezTo>
                    <a:cubicBezTo>
                      <a:pt x="574" y="211"/>
                      <a:pt x="586" y="175"/>
                      <a:pt x="598" y="136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11B146B7-D96B-47F1-B5FC-8638CAEB7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" y="2623"/>
                <a:ext cx="124" cy="17"/>
              </a:xfrm>
              <a:custGeom>
                <a:avLst/>
                <a:gdLst>
                  <a:gd name="T0" fmla="*/ 208 w 417"/>
                  <a:gd name="T1" fmla="*/ 1 h 57"/>
                  <a:gd name="T2" fmla="*/ 381 w 417"/>
                  <a:gd name="T3" fmla="*/ 1 h 57"/>
                  <a:gd name="T4" fmla="*/ 416 w 417"/>
                  <a:gd name="T5" fmla="*/ 27 h 57"/>
                  <a:gd name="T6" fmla="*/ 382 w 417"/>
                  <a:gd name="T7" fmla="*/ 56 h 57"/>
                  <a:gd name="T8" fmla="*/ 36 w 417"/>
                  <a:gd name="T9" fmla="*/ 56 h 57"/>
                  <a:gd name="T10" fmla="*/ 0 w 417"/>
                  <a:gd name="T11" fmla="*/ 28 h 57"/>
                  <a:gd name="T12" fmla="*/ 36 w 417"/>
                  <a:gd name="T13" fmla="*/ 1 h 57"/>
                  <a:gd name="T14" fmla="*/ 208 w 417"/>
                  <a:gd name="T15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7" h="57">
                    <a:moveTo>
                      <a:pt x="208" y="1"/>
                    </a:moveTo>
                    <a:cubicBezTo>
                      <a:pt x="266" y="1"/>
                      <a:pt x="323" y="0"/>
                      <a:pt x="381" y="1"/>
                    </a:cubicBezTo>
                    <a:cubicBezTo>
                      <a:pt x="405" y="1"/>
                      <a:pt x="416" y="9"/>
                      <a:pt x="416" y="27"/>
                    </a:cubicBezTo>
                    <a:cubicBezTo>
                      <a:pt x="417" y="45"/>
                      <a:pt x="404" y="56"/>
                      <a:pt x="382" y="56"/>
                    </a:cubicBezTo>
                    <a:cubicBezTo>
                      <a:pt x="267" y="57"/>
                      <a:pt x="151" y="57"/>
                      <a:pt x="36" y="56"/>
                    </a:cubicBezTo>
                    <a:cubicBezTo>
                      <a:pt x="13" y="56"/>
                      <a:pt x="0" y="46"/>
                      <a:pt x="0" y="28"/>
                    </a:cubicBezTo>
                    <a:cubicBezTo>
                      <a:pt x="0" y="10"/>
                      <a:pt x="12" y="1"/>
                      <a:pt x="36" y="1"/>
                    </a:cubicBezTo>
                    <a:cubicBezTo>
                      <a:pt x="93" y="0"/>
                      <a:pt x="150" y="1"/>
                      <a:pt x="208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11EA09D0-ADCC-4EB0-8D0C-8DC587DCD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" y="2689"/>
                <a:ext cx="124" cy="16"/>
              </a:xfrm>
              <a:custGeom>
                <a:avLst/>
                <a:gdLst>
                  <a:gd name="T0" fmla="*/ 208 w 417"/>
                  <a:gd name="T1" fmla="*/ 56 h 56"/>
                  <a:gd name="T2" fmla="*/ 36 w 417"/>
                  <a:gd name="T3" fmla="*/ 56 h 56"/>
                  <a:gd name="T4" fmla="*/ 0 w 417"/>
                  <a:gd name="T5" fmla="*/ 28 h 56"/>
                  <a:gd name="T6" fmla="*/ 37 w 417"/>
                  <a:gd name="T7" fmla="*/ 1 h 56"/>
                  <a:gd name="T8" fmla="*/ 381 w 417"/>
                  <a:gd name="T9" fmla="*/ 1 h 56"/>
                  <a:gd name="T10" fmla="*/ 416 w 417"/>
                  <a:gd name="T11" fmla="*/ 29 h 56"/>
                  <a:gd name="T12" fmla="*/ 380 w 417"/>
                  <a:gd name="T13" fmla="*/ 56 h 56"/>
                  <a:gd name="T14" fmla="*/ 208 w 417"/>
                  <a:gd name="T1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7" h="56">
                    <a:moveTo>
                      <a:pt x="208" y="56"/>
                    </a:moveTo>
                    <a:cubicBezTo>
                      <a:pt x="151" y="56"/>
                      <a:pt x="94" y="56"/>
                      <a:pt x="36" y="56"/>
                    </a:cubicBezTo>
                    <a:cubicBezTo>
                      <a:pt x="14" y="56"/>
                      <a:pt x="0" y="45"/>
                      <a:pt x="0" y="28"/>
                    </a:cubicBezTo>
                    <a:cubicBezTo>
                      <a:pt x="0" y="11"/>
                      <a:pt x="14" y="1"/>
                      <a:pt x="37" y="1"/>
                    </a:cubicBezTo>
                    <a:cubicBezTo>
                      <a:pt x="152" y="0"/>
                      <a:pt x="266" y="0"/>
                      <a:pt x="381" y="1"/>
                    </a:cubicBezTo>
                    <a:cubicBezTo>
                      <a:pt x="404" y="1"/>
                      <a:pt x="417" y="11"/>
                      <a:pt x="416" y="29"/>
                    </a:cubicBezTo>
                    <a:cubicBezTo>
                      <a:pt x="416" y="47"/>
                      <a:pt x="404" y="56"/>
                      <a:pt x="380" y="56"/>
                    </a:cubicBezTo>
                    <a:cubicBezTo>
                      <a:pt x="323" y="56"/>
                      <a:pt x="265" y="56"/>
                      <a:pt x="208" y="56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8">
                <a:extLst>
                  <a:ext uri="{FF2B5EF4-FFF2-40B4-BE49-F238E27FC236}">
                    <a16:creationId xmlns:a16="http://schemas.microsoft.com/office/drawing/2014/main" id="{6BFC9F4A-3D3B-46AF-BED5-78D571524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" y="2557"/>
                <a:ext cx="124" cy="17"/>
              </a:xfrm>
              <a:custGeom>
                <a:avLst/>
                <a:gdLst>
                  <a:gd name="T0" fmla="*/ 206 w 417"/>
                  <a:gd name="T1" fmla="*/ 54 h 55"/>
                  <a:gd name="T2" fmla="*/ 34 w 417"/>
                  <a:gd name="T3" fmla="*/ 54 h 55"/>
                  <a:gd name="T4" fmla="*/ 0 w 417"/>
                  <a:gd name="T5" fmla="*/ 27 h 55"/>
                  <a:gd name="T6" fmla="*/ 33 w 417"/>
                  <a:gd name="T7" fmla="*/ 0 h 55"/>
                  <a:gd name="T8" fmla="*/ 385 w 417"/>
                  <a:gd name="T9" fmla="*/ 0 h 55"/>
                  <a:gd name="T10" fmla="*/ 416 w 417"/>
                  <a:gd name="T11" fmla="*/ 28 h 55"/>
                  <a:gd name="T12" fmla="*/ 384 w 417"/>
                  <a:gd name="T13" fmla="*/ 54 h 55"/>
                  <a:gd name="T14" fmla="*/ 206 w 417"/>
                  <a:gd name="T15" fmla="*/ 5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7" h="55">
                    <a:moveTo>
                      <a:pt x="206" y="54"/>
                    </a:moveTo>
                    <a:cubicBezTo>
                      <a:pt x="149" y="54"/>
                      <a:pt x="91" y="55"/>
                      <a:pt x="34" y="54"/>
                    </a:cubicBezTo>
                    <a:cubicBezTo>
                      <a:pt x="11" y="54"/>
                      <a:pt x="0" y="45"/>
                      <a:pt x="0" y="27"/>
                    </a:cubicBezTo>
                    <a:cubicBezTo>
                      <a:pt x="0" y="10"/>
                      <a:pt x="11" y="0"/>
                      <a:pt x="33" y="0"/>
                    </a:cubicBezTo>
                    <a:cubicBezTo>
                      <a:pt x="150" y="0"/>
                      <a:pt x="267" y="0"/>
                      <a:pt x="385" y="0"/>
                    </a:cubicBezTo>
                    <a:cubicBezTo>
                      <a:pt x="405" y="0"/>
                      <a:pt x="417" y="11"/>
                      <a:pt x="416" y="28"/>
                    </a:cubicBezTo>
                    <a:cubicBezTo>
                      <a:pt x="416" y="45"/>
                      <a:pt x="405" y="54"/>
                      <a:pt x="384" y="54"/>
                    </a:cubicBezTo>
                    <a:cubicBezTo>
                      <a:pt x="325" y="55"/>
                      <a:pt x="265" y="54"/>
                      <a:pt x="206" y="5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9">
                <a:extLst>
                  <a:ext uri="{FF2B5EF4-FFF2-40B4-BE49-F238E27FC236}">
                    <a16:creationId xmlns:a16="http://schemas.microsoft.com/office/drawing/2014/main" id="{59D57E5A-5491-4E17-B88D-2E053890E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7" y="2667"/>
                <a:ext cx="52" cy="52"/>
              </a:xfrm>
              <a:custGeom>
                <a:avLst/>
                <a:gdLst>
                  <a:gd name="T0" fmla="*/ 68 w 173"/>
                  <a:gd name="T1" fmla="*/ 99 h 177"/>
                  <a:gd name="T2" fmla="*/ 115 w 173"/>
                  <a:gd name="T3" fmla="*/ 24 h 177"/>
                  <a:gd name="T4" fmla="*/ 156 w 173"/>
                  <a:gd name="T5" fmla="*/ 9 h 177"/>
                  <a:gd name="T6" fmla="*/ 162 w 173"/>
                  <a:gd name="T7" fmla="*/ 53 h 177"/>
                  <a:gd name="T8" fmla="*/ 100 w 173"/>
                  <a:gd name="T9" fmla="*/ 153 h 177"/>
                  <a:gd name="T10" fmla="*/ 48 w 173"/>
                  <a:gd name="T11" fmla="*/ 159 h 177"/>
                  <a:gd name="T12" fmla="*/ 15 w 173"/>
                  <a:gd name="T13" fmla="*/ 125 h 177"/>
                  <a:gd name="T14" fmla="*/ 11 w 173"/>
                  <a:gd name="T15" fmla="*/ 82 h 177"/>
                  <a:gd name="T16" fmla="*/ 54 w 173"/>
                  <a:gd name="T17" fmla="*/ 85 h 177"/>
                  <a:gd name="T18" fmla="*/ 68 w 173"/>
                  <a:gd name="T19" fmla="*/ 9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3" h="177">
                    <a:moveTo>
                      <a:pt x="68" y="99"/>
                    </a:moveTo>
                    <a:cubicBezTo>
                      <a:pt x="85" y="73"/>
                      <a:pt x="100" y="48"/>
                      <a:pt x="115" y="24"/>
                    </a:cubicBezTo>
                    <a:cubicBezTo>
                      <a:pt x="127" y="6"/>
                      <a:pt x="142" y="0"/>
                      <a:pt x="156" y="9"/>
                    </a:cubicBezTo>
                    <a:cubicBezTo>
                      <a:pt x="171" y="18"/>
                      <a:pt x="173" y="35"/>
                      <a:pt x="162" y="53"/>
                    </a:cubicBezTo>
                    <a:cubicBezTo>
                      <a:pt x="142" y="86"/>
                      <a:pt x="121" y="120"/>
                      <a:pt x="100" y="153"/>
                    </a:cubicBezTo>
                    <a:cubicBezTo>
                      <a:pt x="85" y="175"/>
                      <a:pt x="68" y="177"/>
                      <a:pt x="48" y="159"/>
                    </a:cubicBezTo>
                    <a:cubicBezTo>
                      <a:pt x="37" y="148"/>
                      <a:pt x="25" y="137"/>
                      <a:pt x="15" y="125"/>
                    </a:cubicBezTo>
                    <a:cubicBezTo>
                      <a:pt x="1" y="110"/>
                      <a:pt x="0" y="93"/>
                      <a:pt x="11" y="82"/>
                    </a:cubicBezTo>
                    <a:cubicBezTo>
                      <a:pt x="23" y="71"/>
                      <a:pt x="38" y="72"/>
                      <a:pt x="54" y="85"/>
                    </a:cubicBezTo>
                    <a:cubicBezTo>
                      <a:pt x="58" y="89"/>
                      <a:pt x="62" y="93"/>
                      <a:pt x="68" y="99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id="{21778BE1-0643-49CE-9B91-2F276518C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7" y="2535"/>
                <a:ext cx="52" cy="53"/>
              </a:xfrm>
              <a:custGeom>
                <a:avLst/>
                <a:gdLst>
                  <a:gd name="T0" fmla="*/ 68 w 173"/>
                  <a:gd name="T1" fmla="*/ 99 h 178"/>
                  <a:gd name="T2" fmla="*/ 115 w 173"/>
                  <a:gd name="T3" fmla="*/ 24 h 178"/>
                  <a:gd name="T4" fmla="*/ 156 w 173"/>
                  <a:gd name="T5" fmla="*/ 9 h 178"/>
                  <a:gd name="T6" fmla="*/ 162 w 173"/>
                  <a:gd name="T7" fmla="*/ 53 h 178"/>
                  <a:gd name="T8" fmla="*/ 101 w 173"/>
                  <a:gd name="T9" fmla="*/ 151 h 178"/>
                  <a:gd name="T10" fmla="*/ 46 w 173"/>
                  <a:gd name="T11" fmla="*/ 157 h 178"/>
                  <a:gd name="T12" fmla="*/ 15 w 173"/>
                  <a:gd name="T13" fmla="*/ 125 h 178"/>
                  <a:gd name="T14" fmla="*/ 11 w 173"/>
                  <a:gd name="T15" fmla="*/ 83 h 178"/>
                  <a:gd name="T16" fmla="*/ 53 w 173"/>
                  <a:gd name="T17" fmla="*/ 86 h 178"/>
                  <a:gd name="T18" fmla="*/ 68 w 173"/>
                  <a:gd name="T19" fmla="*/ 99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3" h="178">
                    <a:moveTo>
                      <a:pt x="68" y="99"/>
                    </a:moveTo>
                    <a:cubicBezTo>
                      <a:pt x="85" y="73"/>
                      <a:pt x="100" y="49"/>
                      <a:pt x="115" y="24"/>
                    </a:cubicBezTo>
                    <a:cubicBezTo>
                      <a:pt x="127" y="5"/>
                      <a:pt x="141" y="0"/>
                      <a:pt x="156" y="9"/>
                    </a:cubicBezTo>
                    <a:cubicBezTo>
                      <a:pt x="171" y="18"/>
                      <a:pt x="173" y="35"/>
                      <a:pt x="162" y="53"/>
                    </a:cubicBezTo>
                    <a:cubicBezTo>
                      <a:pt x="142" y="86"/>
                      <a:pt x="121" y="118"/>
                      <a:pt x="101" y="151"/>
                    </a:cubicBezTo>
                    <a:cubicBezTo>
                      <a:pt x="84" y="177"/>
                      <a:pt x="68" y="178"/>
                      <a:pt x="46" y="157"/>
                    </a:cubicBezTo>
                    <a:cubicBezTo>
                      <a:pt x="35" y="146"/>
                      <a:pt x="25" y="136"/>
                      <a:pt x="15" y="125"/>
                    </a:cubicBezTo>
                    <a:cubicBezTo>
                      <a:pt x="1" y="111"/>
                      <a:pt x="0" y="94"/>
                      <a:pt x="11" y="83"/>
                    </a:cubicBezTo>
                    <a:cubicBezTo>
                      <a:pt x="23" y="71"/>
                      <a:pt x="38" y="72"/>
                      <a:pt x="53" y="86"/>
                    </a:cubicBezTo>
                    <a:cubicBezTo>
                      <a:pt x="58" y="90"/>
                      <a:pt x="62" y="94"/>
                      <a:pt x="68" y="99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1">
                <a:extLst>
                  <a:ext uri="{FF2B5EF4-FFF2-40B4-BE49-F238E27FC236}">
                    <a16:creationId xmlns:a16="http://schemas.microsoft.com/office/drawing/2014/main" id="{C5B1247E-5A3E-4E16-8AFF-0FB542C6F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8" y="2601"/>
                <a:ext cx="51" cy="52"/>
              </a:xfrm>
              <a:custGeom>
                <a:avLst/>
                <a:gdLst>
                  <a:gd name="T0" fmla="*/ 67 w 173"/>
                  <a:gd name="T1" fmla="*/ 98 h 174"/>
                  <a:gd name="T2" fmla="*/ 107 w 173"/>
                  <a:gd name="T3" fmla="*/ 35 h 174"/>
                  <a:gd name="T4" fmla="*/ 118 w 173"/>
                  <a:gd name="T5" fmla="*/ 17 h 174"/>
                  <a:gd name="T6" fmla="*/ 155 w 173"/>
                  <a:gd name="T7" fmla="*/ 8 h 174"/>
                  <a:gd name="T8" fmla="*/ 165 w 173"/>
                  <a:gd name="T9" fmla="*/ 45 h 174"/>
                  <a:gd name="T10" fmla="*/ 94 w 173"/>
                  <a:gd name="T11" fmla="*/ 158 h 174"/>
                  <a:gd name="T12" fmla="*/ 51 w 173"/>
                  <a:gd name="T13" fmla="*/ 160 h 174"/>
                  <a:gd name="T14" fmla="*/ 11 w 173"/>
                  <a:gd name="T15" fmla="*/ 121 h 174"/>
                  <a:gd name="T16" fmla="*/ 10 w 173"/>
                  <a:gd name="T17" fmla="*/ 81 h 174"/>
                  <a:gd name="T18" fmla="*/ 49 w 173"/>
                  <a:gd name="T19" fmla="*/ 82 h 174"/>
                  <a:gd name="T20" fmla="*/ 67 w 173"/>
                  <a:gd name="T21" fmla="*/ 9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3" h="174">
                    <a:moveTo>
                      <a:pt x="67" y="98"/>
                    </a:moveTo>
                    <a:cubicBezTo>
                      <a:pt x="81" y="76"/>
                      <a:pt x="94" y="56"/>
                      <a:pt x="107" y="35"/>
                    </a:cubicBezTo>
                    <a:cubicBezTo>
                      <a:pt x="111" y="29"/>
                      <a:pt x="114" y="22"/>
                      <a:pt x="118" y="17"/>
                    </a:cubicBezTo>
                    <a:cubicBezTo>
                      <a:pt x="128" y="3"/>
                      <a:pt x="141" y="0"/>
                      <a:pt x="155" y="8"/>
                    </a:cubicBezTo>
                    <a:cubicBezTo>
                      <a:pt x="169" y="16"/>
                      <a:pt x="173" y="31"/>
                      <a:pt x="165" y="45"/>
                    </a:cubicBezTo>
                    <a:cubicBezTo>
                      <a:pt x="142" y="83"/>
                      <a:pt x="119" y="121"/>
                      <a:pt x="94" y="158"/>
                    </a:cubicBezTo>
                    <a:cubicBezTo>
                      <a:pt x="82" y="174"/>
                      <a:pt x="66" y="174"/>
                      <a:pt x="51" y="160"/>
                    </a:cubicBezTo>
                    <a:cubicBezTo>
                      <a:pt x="37" y="147"/>
                      <a:pt x="24" y="134"/>
                      <a:pt x="11" y="121"/>
                    </a:cubicBezTo>
                    <a:cubicBezTo>
                      <a:pt x="0" y="108"/>
                      <a:pt x="0" y="92"/>
                      <a:pt x="10" y="81"/>
                    </a:cubicBezTo>
                    <a:cubicBezTo>
                      <a:pt x="20" y="71"/>
                      <a:pt x="37" y="71"/>
                      <a:pt x="49" y="82"/>
                    </a:cubicBezTo>
                    <a:cubicBezTo>
                      <a:pt x="55" y="86"/>
                      <a:pt x="60" y="91"/>
                      <a:pt x="67" y="9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BF642120-CFF7-49C1-A6EA-845D306FEDF2}"/>
                </a:ext>
              </a:extLst>
            </p:cNvPr>
            <p:cNvSpPr/>
            <p:nvPr/>
          </p:nvSpPr>
          <p:spPr>
            <a:xfrm>
              <a:off x="535935" y="4627859"/>
              <a:ext cx="3223265" cy="1228759"/>
            </a:xfrm>
            <a:prstGeom prst="rect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A6200D45-87DF-46A2-A615-1890E116E75B}"/>
                </a:ext>
              </a:extLst>
            </p:cNvPr>
            <p:cNvSpPr txBox="1"/>
            <p:nvPr/>
          </p:nvSpPr>
          <p:spPr>
            <a:xfrm>
              <a:off x="1652570" y="4888083"/>
              <a:ext cx="1858980" cy="66172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Prepare!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Regulatory,</a:t>
              </a:r>
              <a:br>
                <a:rPr lang="en-US" sz="1100" b="0" dirty="0"/>
              </a:br>
              <a:r>
                <a:rPr lang="en-US" sz="1100" b="0" dirty="0"/>
                <a:t>Executive Director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C7B8850-6207-4DA2-82AF-DD24C7BABBC4}"/>
              </a:ext>
            </a:extLst>
          </p:cNvPr>
          <p:cNvGrpSpPr/>
          <p:nvPr/>
        </p:nvGrpSpPr>
        <p:grpSpPr>
          <a:xfrm>
            <a:off x="4271234" y="4940672"/>
            <a:ext cx="2685477" cy="603133"/>
            <a:chOff x="4271234" y="4940672"/>
            <a:chExt cx="2685477" cy="603133"/>
          </a:xfrm>
        </p:grpSpPr>
        <p:grpSp>
          <p:nvGrpSpPr>
            <p:cNvPr id="113" name="Group 55">
              <a:extLst>
                <a:ext uri="{FF2B5EF4-FFF2-40B4-BE49-F238E27FC236}">
                  <a16:creationId xmlns:a16="http://schemas.microsoft.com/office/drawing/2014/main" id="{BB829DFC-CDAF-47B4-A9D0-C43ED1970AA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271234" y="4940672"/>
              <a:ext cx="578846" cy="603133"/>
              <a:chOff x="2008" y="2415"/>
              <a:chExt cx="286" cy="298"/>
            </a:xfrm>
            <a:solidFill>
              <a:schemeClr val="accent5"/>
            </a:solidFill>
          </p:grpSpPr>
          <p:sp>
            <p:nvSpPr>
              <p:cNvPr id="115" name="Freeform 56">
                <a:extLst>
                  <a:ext uri="{FF2B5EF4-FFF2-40B4-BE49-F238E27FC236}">
                    <a16:creationId xmlns:a16="http://schemas.microsoft.com/office/drawing/2014/main" id="{FCAAA591-AC25-438A-9541-8CFF3FBA88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08" y="2415"/>
                <a:ext cx="286" cy="298"/>
              </a:xfrm>
              <a:custGeom>
                <a:avLst/>
                <a:gdLst>
                  <a:gd name="T0" fmla="*/ 599 w 990"/>
                  <a:gd name="T1" fmla="*/ 629 h 1033"/>
                  <a:gd name="T2" fmla="*/ 286 w 990"/>
                  <a:gd name="T3" fmla="*/ 595 h 1033"/>
                  <a:gd name="T4" fmla="*/ 55 w 990"/>
                  <a:gd name="T5" fmla="*/ 923 h 1033"/>
                  <a:gd name="T6" fmla="*/ 0 w 990"/>
                  <a:gd name="T7" fmla="*/ 923 h 1033"/>
                  <a:gd name="T8" fmla="*/ 74 w 990"/>
                  <a:gd name="T9" fmla="*/ 689 h 1033"/>
                  <a:gd name="T10" fmla="*/ 272 w 990"/>
                  <a:gd name="T11" fmla="*/ 538 h 1033"/>
                  <a:gd name="T12" fmla="*/ 138 w 990"/>
                  <a:gd name="T13" fmla="*/ 283 h 1033"/>
                  <a:gd name="T14" fmla="*/ 233 w 990"/>
                  <a:gd name="T15" fmla="*/ 97 h 1033"/>
                  <a:gd name="T16" fmla="*/ 613 w 990"/>
                  <a:gd name="T17" fmla="*/ 132 h 1033"/>
                  <a:gd name="T18" fmla="*/ 543 w 990"/>
                  <a:gd name="T19" fmla="*/ 535 h 1033"/>
                  <a:gd name="T20" fmla="*/ 613 w 990"/>
                  <a:gd name="T21" fmla="*/ 571 h 1033"/>
                  <a:gd name="T22" fmla="*/ 691 w 990"/>
                  <a:gd name="T23" fmla="*/ 583 h 1033"/>
                  <a:gd name="T24" fmla="*/ 942 w 990"/>
                  <a:gd name="T25" fmla="*/ 691 h 1033"/>
                  <a:gd name="T26" fmla="*/ 896 w 990"/>
                  <a:gd name="T27" fmla="*/ 958 h 1033"/>
                  <a:gd name="T28" fmla="*/ 652 w 990"/>
                  <a:gd name="T29" fmla="*/ 995 h 1033"/>
                  <a:gd name="T30" fmla="*/ 526 w 990"/>
                  <a:gd name="T31" fmla="*/ 788 h 1033"/>
                  <a:gd name="T32" fmla="*/ 599 w 990"/>
                  <a:gd name="T33" fmla="*/ 629 h 1033"/>
                  <a:gd name="T34" fmla="*/ 195 w 990"/>
                  <a:gd name="T35" fmla="*/ 304 h 1033"/>
                  <a:gd name="T36" fmla="*/ 411 w 990"/>
                  <a:gd name="T37" fmla="*/ 514 h 1033"/>
                  <a:gd name="T38" fmla="*/ 617 w 990"/>
                  <a:gd name="T39" fmla="*/ 302 h 1033"/>
                  <a:gd name="T40" fmla="*/ 402 w 990"/>
                  <a:gd name="T41" fmla="*/ 93 h 1033"/>
                  <a:gd name="T42" fmla="*/ 195 w 990"/>
                  <a:gd name="T43" fmla="*/ 304 h 1033"/>
                  <a:gd name="T44" fmla="*/ 747 w 990"/>
                  <a:gd name="T45" fmla="*/ 631 h 1033"/>
                  <a:gd name="T46" fmla="*/ 584 w 990"/>
                  <a:gd name="T47" fmla="*/ 793 h 1033"/>
                  <a:gd name="T48" fmla="*/ 748 w 990"/>
                  <a:gd name="T49" fmla="*/ 958 h 1033"/>
                  <a:gd name="T50" fmla="*/ 911 w 990"/>
                  <a:gd name="T51" fmla="*/ 797 h 1033"/>
                  <a:gd name="T52" fmla="*/ 747 w 990"/>
                  <a:gd name="T53" fmla="*/ 631 h 1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90" h="1033">
                    <a:moveTo>
                      <a:pt x="599" y="629"/>
                    </a:moveTo>
                    <a:cubicBezTo>
                      <a:pt x="500" y="567"/>
                      <a:pt x="394" y="552"/>
                      <a:pt x="286" y="595"/>
                    </a:cubicBezTo>
                    <a:cubicBezTo>
                      <a:pt x="139" y="652"/>
                      <a:pt x="65" y="766"/>
                      <a:pt x="55" y="923"/>
                    </a:cubicBezTo>
                    <a:cubicBezTo>
                      <a:pt x="37" y="923"/>
                      <a:pt x="20" y="923"/>
                      <a:pt x="0" y="923"/>
                    </a:cubicBezTo>
                    <a:cubicBezTo>
                      <a:pt x="0" y="836"/>
                      <a:pt x="25" y="759"/>
                      <a:pt x="74" y="689"/>
                    </a:cubicBezTo>
                    <a:cubicBezTo>
                      <a:pt x="124" y="619"/>
                      <a:pt x="189" y="569"/>
                      <a:pt x="272" y="538"/>
                    </a:cubicBezTo>
                    <a:cubicBezTo>
                      <a:pt x="179" y="477"/>
                      <a:pt x="132" y="393"/>
                      <a:pt x="138" y="283"/>
                    </a:cubicBezTo>
                    <a:cubicBezTo>
                      <a:pt x="142" y="208"/>
                      <a:pt x="176" y="146"/>
                      <a:pt x="233" y="97"/>
                    </a:cubicBezTo>
                    <a:cubicBezTo>
                      <a:pt x="345" y="0"/>
                      <a:pt x="517" y="17"/>
                      <a:pt x="613" y="132"/>
                    </a:cubicBezTo>
                    <a:cubicBezTo>
                      <a:pt x="708" y="247"/>
                      <a:pt x="698" y="437"/>
                      <a:pt x="543" y="535"/>
                    </a:cubicBezTo>
                    <a:cubicBezTo>
                      <a:pt x="567" y="547"/>
                      <a:pt x="592" y="556"/>
                      <a:pt x="613" y="571"/>
                    </a:cubicBezTo>
                    <a:cubicBezTo>
                      <a:pt x="639" y="588"/>
                      <a:pt x="660" y="591"/>
                      <a:pt x="691" y="583"/>
                    </a:cubicBezTo>
                    <a:cubicBezTo>
                      <a:pt x="793" y="555"/>
                      <a:pt x="893" y="600"/>
                      <a:pt x="942" y="691"/>
                    </a:cubicBezTo>
                    <a:cubicBezTo>
                      <a:pt x="990" y="780"/>
                      <a:pt x="972" y="887"/>
                      <a:pt x="896" y="958"/>
                    </a:cubicBezTo>
                    <a:cubicBezTo>
                      <a:pt x="832" y="1018"/>
                      <a:pt x="735" y="1033"/>
                      <a:pt x="652" y="995"/>
                    </a:cubicBezTo>
                    <a:cubicBezTo>
                      <a:pt x="574" y="959"/>
                      <a:pt x="523" y="875"/>
                      <a:pt x="526" y="788"/>
                    </a:cubicBezTo>
                    <a:cubicBezTo>
                      <a:pt x="529" y="728"/>
                      <a:pt x="545" y="693"/>
                      <a:pt x="599" y="629"/>
                    </a:cubicBezTo>
                    <a:close/>
                    <a:moveTo>
                      <a:pt x="195" y="304"/>
                    </a:moveTo>
                    <a:cubicBezTo>
                      <a:pt x="196" y="424"/>
                      <a:pt x="290" y="515"/>
                      <a:pt x="411" y="514"/>
                    </a:cubicBezTo>
                    <a:cubicBezTo>
                      <a:pt x="524" y="512"/>
                      <a:pt x="618" y="416"/>
                      <a:pt x="617" y="302"/>
                    </a:cubicBezTo>
                    <a:cubicBezTo>
                      <a:pt x="615" y="183"/>
                      <a:pt x="520" y="91"/>
                      <a:pt x="402" y="93"/>
                    </a:cubicBezTo>
                    <a:cubicBezTo>
                      <a:pt x="286" y="94"/>
                      <a:pt x="193" y="189"/>
                      <a:pt x="195" y="304"/>
                    </a:cubicBezTo>
                    <a:close/>
                    <a:moveTo>
                      <a:pt x="747" y="631"/>
                    </a:moveTo>
                    <a:cubicBezTo>
                      <a:pt x="657" y="632"/>
                      <a:pt x="584" y="704"/>
                      <a:pt x="584" y="793"/>
                    </a:cubicBezTo>
                    <a:cubicBezTo>
                      <a:pt x="584" y="887"/>
                      <a:pt x="655" y="958"/>
                      <a:pt x="748" y="958"/>
                    </a:cubicBezTo>
                    <a:cubicBezTo>
                      <a:pt x="837" y="958"/>
                      <a:pt x="911" y="885"/>
                      <a:pt x="911" y="797"/>
                    </a:cubicBezTo>
                    <a:cubicBezTo>
                      <a:pt x="911" y="706"/>
                      <a:pt x="838" y="631"/>
                      <a:pt x="747" y="6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6" name="Freeform 57">
                <a:extLst>
                  <a:ext uri="{FF2B5EF4-FFF2-40B4-BE49-F238E27FC236}">
                    <a16:creationId xmlns:a16="http://schemas.microsoft.com/office/drawing/2014/main" id="{7F863891-BA3A-469E-88A2-F0493C950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2619"/>
                <a:ext cx="68" cy="54"/>
              </a:xfrm>
              <a:custGeom>
                <a:avLst/>
                <a:gdLst>
                  <a:gd name="T0" fmla="*/ 0 w 236"/>
                  <a:gd name="T1" fmla="*/ 94 h 185"/>
                  <a:gd name="T2" fmla="*/ 38 w 236"/>
                  <a:gd name="T3" fmla="*/ 55 h 185"/>
                  <a:gd name="T4" fmla="*/ 90 w 236"/>
                  <a:gd name="T5" fmla="*/ 110 h 185"/>
                  <a:gd name="T6" fmla="*/ 200 w 236"/>
                  <a:gd name="T7" fmla="*/ 0 h 185"/>
                  <a:gd name="T8" fmla="*/ 236 w 236"/>
                  <a:gd name="T9" fmla="*/ 40 h 185"/>
                  <a:gd name="T10" fmla="*/ 91 w 236"/>
                  <a:gd name="T11" fmla="*/ 185 h 185"/>
                  <a:gd name="T12" fmla="*/ 0 w 236"/>
                  <a:gd name="T13" fmla="*/ 94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6" h="185">
                    <a:moveTo>
                      <a:pt x="0" y="94"/>
                    </a:moveTo>
                    <a:cubicBezTo>
                      <a:pt x="11" y="82"/>
                      <a:pt x="24" y="69"/>
                      <a:pt x="38" y="55"/>
                    </a:cubicBezTo>
                    <a:cubicBezTo>
                      <a:pt x="55" y="73"/>
                      <a:pt x="72" y="91"/>
                      <a:pt x="90" y="110"/>
                    </a:cubicBezTo>
                    <a:cubicBezTo>
                      <a:pt x="127" y="72"/>
                      <a:pt x="163" y="37"/>
                      <a:pt x="200" y="0"/>
                    </a:cubicBezTo>
                    <a:cubicBezTo>
                      <a:pt x="214" y="15"/>
                      <a:pt x="225" y="28"/>
                      <a:pt x="236" y="40"/>
                    </a:cubicBezTo>
                    <a:cubicBezTo>
                      <a:pt x="188" y="88"/>
                      <a:pt x="139" y="137"/>
                      <a:pt x="91" y="185"/>
                    </a:cubicBezTo>
                    <a:cubicBezTo>
                      <a:pt x="62" y="156"/>
                      <a:pt x="30" y="124"/>
                      <a:pt x="0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27B2B54A-7A62-44E3-9A18-9E476AB793E9}"/>
                </a:ext>
              </a:extLst>
            </p:cNvPr>
            <p:cNvSpPr txBox="1"/>
            <p:nvPr/>
          </p:nvSpPr>
          <p:spPr>
            <a:xfrm>
              <a:off x="5097731" y="4996017"/>
              <a:ext cx="1858980" cy="49244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Accept Adversity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Regulatory, VP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AC60EDA-D69A-4329-9B50-9FC8C9B326B3}"/>
              </a:ext>
            </a:extLst>
          </p:cNvPr>
          <p:cNvGrpSpPr/>
          <p:nvPr/>
        </p:nvGrpSpPr>
        <p:grpSpPr>
          <a:xfrm>
            <a:off x="7673687" y="4911378"/>
            <a:ext cx="2728112" cy="661720"/>
            <a:chOff x="7673687" y="4911378"/>
            <a:chExt cx="2728112" cy="661720"/>
          </a:xfrm>
        </p:grpSpPr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151E1914-5B6E-43A6-A5AB-EED8EDC16662}"/>
                </a:ext>
              </a:extLst>
            </p:cNvPr>
            <p:cNvSpPr txBox="1"/>
            <p:nvPr/>
          </p:nvSpPr>
          <p:spPr>
            <a:xfrm>
              <a:off x="8542819" y="4911378"/>
              <a:ext cx="1858980" cy="66172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Never Give Up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Regulatory &amp; Constituency</a:t>
              </a:r>
              <a:br>
                <a:rPr lang="en-US" sz="1100" b="0" dirty="0"/>
              </a:br>
              <a:r>
                <a:rPr lang="en-US" sz="1100" b="0" dirty="0"/>
                <a:t>Relations, VP</a:t>
              </a:r>
            </a:p>
          </p:txBody>
        </p:sp>
        <p:grpSp>
          <p:nvGrpSpPr>
            <p:cNvPr id="118" name="Group 60">
              <a:extLst>
                <a:ext uri="{FF2B5EF4-FFF2-40B4-BE49-F238E27FC236}">
                  <a16:creationId xmlns:a16="http://schemas.microsoft.com/office/drawing/2014/main" id="{071C5FDE-CEAE-40C9-B451-685C58B7FF2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673687" y="4930887"/>
              <a:ext cx="621481" cy="622703"/>
              <a:chOff x="1643" y="844"/>
              <a:chExt cx="2542" cy="2547"/>
            </a:xfrm>
            <a:solidFill>
              <a:schemeClr val="accent5"/>
            </a:solidFill>
          </p:grpSpPr>
          <p:sp>
            <p:nvSpPr>
              <p:cNvPr id="120" name="Freeform 61">
                <a:extLst>
                  <a:ext uri="{FF2B5EF4-FFF2-40B4-BE49-F238E27FC236}">
                    <a16:creationId xmlns:a16="http://schemas.microsoft.com/office/drawing/2014/main" id="{06599331-409E-4C40-956B-76F890F08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2058"/>
                <a:ext cx="1010" cy="927"/>
              </a:xfrm>
              <a:custGeom>
                <a:avLst/>
                <a:gdLst>
                  <a:gd name="T0" fmla="*/ 209 w 536"/>
                  <a:gd name="T1" fmla="*/ 0 h 493"/>
                  <a:gd name="T2" fmla="*/ 222 w 536"/>
                  <a:gd name="T3" fmla="*/ 12 h 493"/>
                  <a:gd name="T4" fmla="*/ 524 w 536"/>
                  <a:gd name="T5" fmla="*/ 306 h 493"/>
                  <a:gd name="T6" fmla="*/ 531 w 536"/>
                  <a:gd name="T7" fmla="*/ 339 h 493"/>
                  <a:gd name="T8" fmla="*/ 286 w 536"/>
                  <a:gd name="T9" fmla="*/ 459 h 493"/>
                  <a:gd name="T10" fmla="*/ 143 w 536"/>
                  <a:gd name="T11" fmla="*/ 349 h 493"/>
                  <a:gd name="T12" fmla="*/ 8 w 536"/>
                  <a:gd name="T13" fmla="*/ 134 h 493"/>
                  <a:gd name="T14" fmla="*/ 13 w 536"/>
                  <a:gd name="T15" fmla="*/ 104 h 493"/>
                  <a:gd name="T16" fmla="*/ 87 w 536"/>
                  <a:gd name="T17" fmla="*/ 109 h 493"/>
                  <a:gd name="T18" fmla="*/ 174 w 536"/>
                  <a:gd name="T19" fmla="*/ 203 h 493"/>
                  <a:gd name="T20" fmla="*/ 198 w 536"/>
                  <a:gd name="T21" fmla="*/ 214 h 493"/>
                  <a:gd name="T22" fmla="*/ 209 w 536"/>
                  <a:gd name="T23" fmla="*/ 186 h 493"/>
                  <a:gd name="T24" fmla="*/ 206 w 536"/>
                  <a:gd name="T25" fmla="*/ 4 h 493"/>
                  <a:gd name="T26" fmla="*/ 209 w 536"/>
                  <a:gd name="T27" fmla="*/ 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6" h="493">
                    <a:moveTo>
                      <a:pt x="209" y="0"/>
                    </a:moveTo>
                    <a:cubicBezTo>
                      <a:pt x="213" y="4"/>
                      <a:pt x="218" y="8"/>
                      <a:pt x="222" y="12"/>
                    </a:cubicBezTo>
                    <a:cubicBezTo>
                      <a:pt x="322" y="110"/>
                      <a:pt x="423" y="208"/>
                      <a:pt x="524" y="306"/>
                    </a:cubicBezTo>
                    <a:cubicBezTo>
                      <a:pt x="534" y="316"/>
                      <a:pt x="536" y="325"/>
                      <a:pt x="531" y="339"/>
                    </a:cubicBezTo>
                    <a:cubicBezTo>
                      <a:pt x="491" y="448"/>
                      <a:pt x="398" y="493"/>
                      <a:pt x="286" y="459"/>
                    </a:cubicBezTo>
                    <a:cubicBezTo>
                      <a:pt x="224" y="440"/>
                      <a:pt x="177" y="404"/>
                      <a:pt x="143" y="349"/>
                    </a:cubicBezTo>
                    <a:cubicBezTo>
                      <a:pt x="99" y="276"/>
                      <a:pt x="54" y="205"/>
                      <a:pt x="8" y="134"/>
                    </a:cubicBezTo>
                    <a:cubicBezTo>
                      <a:pt x="0" y="121"/>
                      <a:pt x="1" y="113"/>
                      <a:pt x="13" y="104"/>
                    </a:cubicBezTo>
                    <a:cubicBezTo>
                      <a:pt x="37" y="84"/>
                      <a:pt x="65" y="85"/>
                      <a:pt x="87" y="109"/>
                    </a:cubicBezTo>
                    <a:cubicBezTo>
                      <a:pt x="116" y="140"/>
                      <a:pt x="144" y="172"/>
                      <a:pt x="174" y="203"/>
                    </a:cubicBezTo>
                    <a:cubicBezTo>
                      <a:pt x="180" y="209"/>
                      <a:pt x="190" y="210"/>
                      <a:pt x="198" y="214"/>
                    </a:cubicBezTo>
                    <a:cubicBezTo>
                      <a:pt x="202" y="205"/>
                      <a:pt x="209" y="195"/>
                      <a:pt x="209" y="186"/>
                    </a:cubicBezTo>
                    <a:cubicBezTo>
                      <a:pt x="209" y="125"/>
                      <a:pt x="207" y="65"/>
                      <a:pt x="206" y="4"/>
                    </a:cubicBezTo>
                    <a:cubicBezTo>
                      <a:pt x="206" y="3"/>
                      <a:pt x="207" y="2"/>
                      <a:pt x="20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21" name="Freeform 62">
                <a:extLst>
                  <a:ext uri="{FF2B5EF4-FFF2-40B4-BE49-F238E27FC236}">
                    <a16:creationId xmlns:a16="http://schemas.microsoft.com/office/drawing/2014/main" id="{EBA5C32C-6846-4C30-8FC1-5C9C2AB3D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3" y="844"/>
                <a:ext cx="2092" cy="2089"/>
              </a:xfrm>
              <a:custGeom>
                <a:avLst/>
                <a:gdLst>
                  <a:gd name="T0" fmla="*/ 885 w 1111"/>
                  <a:gd name="T1" fmla="*/ 1111 h 1111"/>
                  <a:gd name="T2" fmla="*/ 854 w 1111"/>
                  <a:gd name="T3" fmla="*/ 1079 h 1111"/>
                  <a:gd name="T4" fmla="*/ 988 w 1111"/>
                  <a:gd name="T5" fmla="*/ 613 h 1111"/>
                  <a:gd name="T6" fmla="*/ 789 w 1111"/>
                  <a:gd name="T7" fmla="*/ 258 h 1111"/>
                  <a:gd name="T8" fmla="*/ 30 w 1111"/>
                  <a:gd name="T9" fmla="*/ 271 h 1111"/>
                  <a:gd name="T10" fmla="*/ 0 w 1111"/>
                  <a:gd name="T11" fmla="*/ 241 h 1111"/>
                  <a:gd name="T12" fmla="*/ 830 w 1111"/>
                  <a:gd name="T13" fmla="*/ 233 h 1111"/>
                  <a:gd name="T14" fmla="*/ 885 w 1111"/>
                  <a:gd name="T15" fmla="*/ 1111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1" h="1111">
                    <a:moveTo>
                      <a:pt x="885" y="1111"/>
                    </a:moveTo>
                    <a:cubicBezTo>
                      <a:pt x="874" y="1100"/>
                      <a:pt x="865" y="1090"/>
                      <a:pt x="854" y="1079"/>
                    </a:cubicBezTo>
                    <a:cubicBezTo>
                      <a:pt x="967" y="944"/>
                      <a:pt x="1014" y="788"/>
                      <a:pt x="988" y="613"/>
                    </a:cubicBezTo>
                    <a:cubicBezTo>
                      <a:pt x="967" y="470"/>
                      <a:pt x="898" y="353"/>
                      <a:pt x="789" y="258"/>
                    </a:cubicBezTo>
                    <a:cubicBezTo>
                      <a:pt x="615" y="106"/>
                      <a:pt x="283" y="46"/>
                      <a:pt x="30" y="271"/>
                    </a:cubicBezTo>
                    <a:cubicBezTo>
                      <a:pt x="20" y="261"/>
                      <a:pt x="10" y="251"/>
                      <a:pt x="0" y="241"/>
                    </a:cubicBezTo>
                    <a:cubicBezTo>
                      <a:pt x="198" y="48"/>
                      <a:pt x="564" y="0"/>
                      <a:pt x="830" y="233"/>
                    </a:cubicBezTo>
                    <a:cubicBezTo>
                      <a:pt x="1090" y="462"/>
                      <a:pt x="1111" y="856"/>
                      <a:pt x="885" y="11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22" name="Freeform 63">
                <a:extLst>
                  <a:ext uri="{FF2B5EF4-FFF2-40B4-BE49-F238E27FC236}">
                    <a16:creationId xmlns:a16="http://schemas.microsoft.com/office/drawing/2014/main" id="{D533E8FD-F893-4732-B1A1-98F05F3A3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3" y="1425"/>
                <a:ext cx="1988" cy="1966"/>
              </a:xfrm>
              <a:custGeom>
                <a:avLst/>
                <a:gdLst>
                  <a:gd name="T0" fmla="*/ 1056 w 1056"/>
                  <a:gd name="T1" fmla="*/ 869 h 1046"/>
                  <a:gd name="T2" fmla="*/ 516 w 1056"/>
                  <a:gd name="T3" fmla="*/ 998 h 1046"/>
                  <a:gd name="T4" fmla="*/ 53 w 1056"/>
                  <a:gd name="T5" fmla="*/ 548 h 1046"/>
                  <a:gd name="T6" fmla="*/ 176 w 1056"/>
                  <a:gd name="T7" fmla="*/ 0 h 1046"/>
                  <a:gd name="T8" fmla="*/ 197 w 1056"/>
                  <a:gd name="T9" fmla="*/ 29 h 1046"/>
                  <a:gd name="T10" fmla="*/ 191 w 1056"/>
                  <a:gd name="T11" fmla="*/ 51 h 1046"/>
                  <a:gd name="T12" fmla="*/ 101 w 1056"/>
                  <a:gd name="T13" fmla="*/ 234 h 1046"/>
                  <a:gd name="T14" fmla="*/ 338 w 1056"/>
                  <a:gd name="T15" fmla="*/ 873 h 1046"/>
                  <a:gd name="T16" fmla="*/ 708 w 1056"/>
                  <a:gd name="T17" fmla="*/ 967 h 1046"/>
                  <a:gd name="T18" fmla="*/ 994 w 1056"/>
                  <a:gd name="T19" fmla="*/ 860 h 1046"/>
                  <a:gd name="T20" fmla="*/ 1056 w 1056"/>
                  <a:gd name="T21" fmla="*/ 869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56" h="1046">
                    <a:moveTo>
                      <a:pt x="1056" y="869"/>
                    </a:moveTo>
                    <a:cubicBezTo>
                      <a:pt x="895" y="998"/>
                      <a:pt x="714" y="1046"/>
                      <a:pt x="516" y="998"/>
                    </a:cubicBezTo>
                    <a:cubicBezTo>
                      <a:pt x="276" y="939"/>
                      <a:pt x="118" y="786"/>
                      <a:pt x="53" y="548"/>
                    </a:cubicBezTo>
                    <a:cubicBezTo>
                      <a:pt x="0" y="350"/>
                      <a:pt x="46" y="168"/>
                      <a:pt x="176" y="0"/>
                    </a:cubicBezTo>
                    <a:cubicBezTo>
                      <a:pt x="183" y="9"/>
                      <a:pt x="192" y="18"/>
                      <a:pt x="197" y="29"/>
                    </a:cubicBezTo>
                    <a:cubicBezTo>
                      <a:pt x="199" y="35"/>
                      <a:pt x="195" y="45"/>
                      <a:pt x="191" y="51"/>
                    </a:cubicBezTo>
                    <a:cubicBezTo>
                      <a:pt x="150" y="106"/>
                      <a:pt x="120" y="168"/>
                      <a:pt x="101" y="234"/>
                    </a:cubicBezTo>
                    <a:cubicBezTo>
                      <a:pt x="32" y="485"/>
                      <a:pt x="129" y="734"/>
                      <a:pt x="338" y="873"/>
                    </a:cubicBezTo>
                    <a:cubicBezTo>
                      <a:pt x="451" y="948"/>
                      <a:pt x="575" y="979"/>
                      <a:pt x="708" y="967"/>
                    </a:cubicBezTo>
                    <a:cubicBezTo>
                      <a:pt x="813" y="957"/>
                      <a:pt x="910" y="923"/>
                      <a:pt x="994" y="860"/>
                    </a:cubicBezTo>
                    <a:cubicBezTo>
                      <a:pt x="1026" y="836"/>
                      <a:pt x="1026" y="835"/>
                      <a:pt x="1056" y="8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23" name="Freeform 64">
                <a:extLst>
                  <a:ext uri="{FF2B5EF4-FFF2-40B4-BE49-F238E27FC236}">
                    <a16:creationId xmlns:a16="http://schemas.microsoft.com/office/drawing/2014/main" id="{A7F3A68D-F581-43D8-BDC9-9F60E88BB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4" y="1393"/>
                <a:ext cx="615" cy="1068"/>
              </a:xfrm>
              <a:custGeom>
                <a:avLst/>
                <a:gdLst>
                  <a:gd name="T0" fmla="*/ 240 w 327"/>
                  <a:gd name="T1" fmla="*/ 568 h 568"/>
                  <a:gd name="T2" fmla="*/ 55 w 327"/>
                  <a:gd name="T3" fmla="*/ 389 h 568"/>
                  <a:gd name="T4" fmla="*/ 4 w 327"/>
                  <a:gd name="T5" fmla="*/ 265 h 568"/>
                  <a:gd name="T6" fmla="*/ 7 w 327"/>
                  <a:gd name="T7" fmla="*/ 43 h 568"/>
                  <a:gd name="T8" fmla="*/ 38 w 327"/>
                  <a:gd name="T9" fmla="*/ 2 h 568"/>
                  <a:gd name="T10" fmla="*/ 79 w 327"/>
                  <a:gd name="T11" fmla="*/ 39 h 568"/>
                  <a:gd name="T12" fmla="*/ 71 w 327"/>
                  <a:gd name="T13" fmla="*/ 343 h 568"/>
                  <a:gd name="T14" fmla="*/ 101 w 327"/>
                  <a:gd name="T15" fmla="*/ 375 h 568"/>
                  <a:gd name="T16" fmla="*/ 119 w 327"/>
                  <a:gd name="T17" fmla="*/ 358 h 568"/>
                  <a:gd name="T18" fmla="*/ 126 w 327"/>
                  <a:gd name="T19" fmla="*/ 220 h 568"/>
                  <a:gd name="T20" fmla="*/ 132 w 327"/>
                  <a:gd name="T21" fmla="*/ 91 h 568"/>
                  <a:gd name="T22" fmla="*/ 171 w 327"/>
                  <a:gd name="T23" fmla="*/ 57 h 568"/>
                  <a:gd name="T24" fmla="*/ 200 w 327"/>
                  <a:gd name="T25" fmla="*/ 95 h 568"/>
                  <a:gd name="T26" fmla="*/ 186 w 327"/>
                  <a:gd name="T27" fmla="*/ 386 h 568"/>
                  <a:gd name="T28" fmla="*/ 186 w 327"/>
                  <a:gd name="T29" fmla="*/ 394 h 568"/>
                  <a:gd name="T30" fmla="*/ 203 w 327"/>
                  <a:gd name="T31" fmla="*/ 418 h 568"/>
                  <a:gd name="T32" fmla="*/ 223 w 327"/>
                  <a:gd name="T33" fmla="*/ 401 h 568"/>
                  <a:gd name="T34" fmla="*/ 275 w 327"/>
                  <a:gd name="T35" fmla="*/ 244 h 568"/>
                  <a:gd name="T36" fmla="*/ 315 w 327"/>
                  <a:gd name="T37" fmla="*/ 231 h 568"/>
                  <a:gd name="T38" fmla="*/ 325 w 327"/>
                  <a:gd name="T39" fmla="*/ 255 h 568"/>
                  <a:gd name="T40" fmla="*/ 240 w 327"/>
                  <a:gd name="T41" fmla="*/ 568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7" h="568">
                    <a:moveTo>
                      <a:pt x="240" y="568"/>
                    </a:moveTo>
                    <a:cubicBezTo>
                      <a:pt x="177" y="506"/>
                      <a:pt x="119" y="444"/>
                      <a:pt x="55" y="389"/>
                    </a:cubicBezTo>
                    <a:cubicBezTo>
                      <a:pt x="16" y="354"/>
                      <a:pt x="0" y="317"/>
                      <a:pt x="4" y="265"/>
                    </a:cubicBezTo>
                    <a:cubicBezTo>
                      <a:pt x="10" y="191"/>
                      <a:pt x="6" y="117"/>
                      <a:pt x="7" y="43"/>
                    </a:cubicBezTo>
                    <a:cubicBezTo>
                      <a:pt x="7" y="16"/>
                      <a:pt x="17" y="5"/>
                      <a:pt x="38" y="2"/>
                    </a:cubicBezTo>
                    <a:cubicBezTo>
                      <a:pt x="59" y="0"/>
                      <a:pt x="80" y="16"/>
                      <a:pt x="79" y="39"/>
                    </a:cubicBezTo>
                    <a:cubicBezTo>
                      <a:pt x="75" y="141"/>
                      <a:pt x="74" y="242"/>
                      <a:pt x="71" y="343"/>
                    </a:cubicBezTo>
                    <a:cubicBezTo>
                      <a:pt x="71" y="371"/>
                      <a:pt x="74" y="374"/>
                      <a:pt x="101" y="375"/>
                    </a:cubicBezTo>
                    <a:cubicBezTo>
                      <a:pt x="114" y="376"/>
                      <a:pt x="119" y="370"/>
                      <a:pt x="119" y="358"/>
                    </a:cubicBezTo>
                    <a:cubicBezTo>
                      <a:pt x="121" y="312"/>
                      <a:pt x="124" y="266"/>
                      <a:pt x="126" y="220"/>
                    </a:cubicBezTo>
                    <a:cubicBezTo>
                      <a:pt x="128" y="177"/>
                      <a:pt x="130" y="134"/>
                      <a:pt x="132" y="91"/>
                    </a:cubicBezTo>
                    <a:cubicBezTo>
                      <a:pt x="134" y="65"/>
                      <a:pt x="145" y="54"/>
                      <a:pt x="171" y="57"/>
                    </a:cubicBezTo>
                    <a:cubicBezTo>
                      <a:pt x="190" y="59"/>
                      <a:pt x="202" y="66"/>
                      <a:pt x="200" y="95"/>
                    </a:cubicBezTo>
                    <a:cubicBezTo>
                      <a:pt x="194" y="192"/>
                      <a:pt x="191" y="289"/>
                      <a:pt x="186" y="386"/>
                    </a:cubicBezTo>
                    <a:cubicBezTo>
                      <a:pt x="186" y="389"/>
                      <a:pt x="186" y="391"/>
                      <a:pt x="186" y="394"/>
                    </a:cubicBezTo>
                    <a:cubicBezTo>
                      <a:pt x="184" y="408"/>
                      <a:pt x="191" y="418"/>
                      <a:pt x="203" y="418"/>
                    </a:cubicBezTo>
                    <a:cubicBezTo>
                      <a:pt x="210" y="418"/>
                      <a:pt x="221" y="409"/>
                      <a:pt x="223" y="401"/>
                    </a:cubicBezTo>
                    <a:cubicBezTo>
                      <a:pt x="241" y="349"/>
                      <a:pt x="258" y="297"/>
                      <a:pt x="275" y="244"/>
                    </a:cubicBezTo>
                    <a:cubicBezTo>
                      <a:pt x="282" y="223"/>
                      <a:pt x="299" y="217"/>
                      <a:pt x="315" y="231"/>
                    </a:cubicBezTo>
                    <a:cubicBezTo>
                      <a:pt x="321" y="236"/>
                      <a:pt x="327" y="248"/>
                      <a:pt x="325" y="255"/>
                    </a:cubicBezTo>
                    <a:cubicBezTo>
                      <a:pt x="298" y="358"/>
                      <a:pt x="269" y="461"/>
                      <a:pt x="240" y="5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24" name="Freeform 65">
                <a:extLst>
                  <a:ext uri="{FF2B5EF4-FFF2-40B4-BE49-F238E27FC236}">
                    <a16:creationId xmlns:a16="http://schemas.microsoft.com/office/drawing/2014/main" id="{0AABBA81-5044-4D0C-ABC5-C93A29A13F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269"/>
                <a:ext cx="1866" cy="1838"/>
              </a:xfrm>
              <a:custGeom>
                <a:avLst/>
                <a:gdLst>
                  <a:gd name="T0" fmla="*/ 0 w 991"/>
                  <a:gd name="T1" fmla="*/ 35 h 978"/>
                  <a:gd name="T2" fmla="*/ 34 w 991"/>
                  <a:gd name="T3" fmla="*/ 10 h 978"/>
                  <a:gd name="T4" fmla="*/ 61 w 991"/>
                  <a:gd name="T5" fmla="*/ 33 h 978"/>
                  <a:gd name="T6" fmla="*/ 977 w 991"/>
                  <a:gd name="T7" fmla="*/ 929 h 978"/>
                  <a:gd name="T8" fmla="*/ 990 w 991"/>
                  <a:gd name="T9" fmla="*/ 945 h 978"/>
                  <a:gd name="T10" fmla="*/ 985 w 991"/>
                  <a:gd name="T11" fmla="*/ 973 h 978"/>
                  <a:gd name="T12" fmla="*/ 959 w 991"/>
                  <a:gd name="T13" fmla="*/ 976 h 978"/>
                  <a:gd name="T14" fmla="*/ 938 w 991"/>
                  <a:gd name="T15" fmla="*/ 958 h 978"/>
                  <a:gd name="T16" fmla="*/ 16 w 991"/>
                  <a:gd name="T17" fmla="*/ 56 h 978"/>
                  <a:gd name="T18" fmla="*/ 0 w 991"/>
                  <a:gd name="T19" fmla="*/ 35 h 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91" h="978">
                    <a:moveTo>
                      <a:pt x="0" y="35"/>
                    </a:moveTo>
                    <a:cubicBezTo>
                      <a:pt x="1" y="11"/>
                      <a:pt x="18" y="0"/>
                      <a:pt x="34" y="10"/>
                    </a:cubicBezTo>
                    <a:cubicBezTo>
                      <a:pt x="44" y="16"/>
                      <a:pt x="53" y="25"/>
                      <a:pt x="61" y="33"/>
                    </a:cubicBezTo>
                    <a:cubicBezTo>
                      <a:pt x="367" y="332"/>
                      <a:pt x="672" y="631"/>
                      <a:pt x="977" y="929"/>
                    </a:cubicBezTo>
                    <a:cubicBezTo>
                      <a:pt x="982" y="934"/>
                      <a:pt x="989" y="939"/>
                      <a:pt x="990" y="945"/>
                    </a:cubicBezTo>
                    <a:cubicBezTo>
                      <a:pt x="991" y="954"/>
                      <a:pt x="990" y="967"/>
                      <a:pt x="985" y="973"/>
                    </a:cubicBezTo>
                    <a:cubicBezTo>
                      <a:pt x="980" y="978"/>
                      <a:pt x="967" y="978"/>
                      <a:pt x="959" y="976"/>
                    </a:cubicBezTo>
                    <a:cubicBezTo>
                      <a:pt x="950" y="973"/>
                      <a:pt x="944" y="964"/>
                      <a:pt x="938" y="958"/>
                    </a:cubicBezTo>
                    <a:cubicBezTo>
                      <a:pt x="630" y="657"/>
                      <a:pt x="323" y="357"/>
                      <a:pt x="16" y="56"/>
                    </a:cubicBezTo>
                    <a:cubicBezTo>
                      <a:pt x="9" y="49"/>
                      <a:pt x="4" y="40"/>
                      <a:pt x="0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25" name="Freeform 66">
                <a:extLst>
                  <a:ext uri="{FF2B5EF4-FFF2-40B4-BE49-F238E27FC236}">
                    <a16:creationId xmlns:a16="http://schemas.microsoft.com/office/drawing/2014/main" id="{2B64B57F-98A5-4871-9A47-A075EE232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9" y="1511"/>
                <a:ext cx="125" cy="408"/>
              </a:xfrm>
              <a:custGeom>
                <a:avLst/>
                <a:gdLst>
                  <a:gd name="T0" fmla="*/ 66 w 66"/>
                  <a:gd name="T1" fmla="*/ 217 h 217"/>
                  <a:gd name="T2" fmla="*/ 5 w 66"/>
                  <a:gd name="T3" fmla="*/ 158 h 217"/>
                  <a:gd name="T4" fmla="*/ 0 w 66"/>
                  <a:gd name="T5" fmla="*/ 143 h 217"/>
                  <a:gd name="T6" fmla="*/ 0 w 66"/>
                  <a:gd name="T7" fmla="*/ 39 h 217"/>
                  <a:gd name="T8" fmla="*/ 55 w 66"/>
                  <a:gd name="T9" fmla="*/ 10 h 217"/>
                  <a:gd name="T10" fmla="*/ 65 w 66"/>
                  <a:gd name="T11" fmla="*/ 29 h 217"/>
                  <a:gd name="T12" fmla="*/ 66 w 66"/>
                  <a:gd name="T13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217">
                    <a:moveTo>
                      <a:pt x="66" y="217"/>
                    </a:moveTo>
                    <a:cubicBezTo>
                      <a:pt x="45" y="197"/>
                      <a:pt x="25" y="178"/>
                      <a:pt x="5" y="158"/>
                    </a:cubicBezTo>
                    <a:cubicBezTo>
                      <a:pt x="2" y="154"/>
                      <a:pt x="0" y="148"/>
                      <a:pt x="0" y="143"/>
                    </a:cubicBezTo>
                    <a:cubicBezTo>
                      <a:pt x="0" y="109"/>
                      <a:pt x="1" y="74"/>
                      <a:pt x="0" y="39"/>
                    </a:cubicBezTo>
                    <a:cubicBezTo>
                      <a:pt x="0" y="6"/>
                      <a:pt x="33" y="0"/>
                      <a:pt x="55" y="10"/>
                    </a:cubicBezTo>
                    <a:cubicBezTo>
                      <a:pt x="60" y="12"/>
                      <a:pt x="65" y="23"/>
                      <a:pt x="65" y="29"/>
                    </a:cubicBezTo>
                    <a:cubicBezTo>
                      <a:pt x="66" y="91"/>
                      <a:pt x="66" y="153"/>
                      <a:pt x="66" y="2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2F787F2-6AF4-4BA2-A63A-303B2A497C10}"/>
              </a:ext>
            </a:extLst>
          </p:cNvPr>
          <p:cNvGrpSpPr/>
          <p:nvPr/>
        </p:nvGrpSpPr>
        <p:grpSpPr>
          <a:xfrm>
            <a:off x="10871200" y="4627859"/>
            <a:ext cx="3223265" cy="1228759"/>
            <a:chOff x="10871200" y="4627859"/>
            <a:chExt cx="3223265" cy="1228759"/>
          </a:xfrm>
        </p:grpSpPr>
        <p:grpSp>
          <p:nvGrpSpPr>
            <p:cNvPr id="127" name="Group 69">
              <a:extLst>
                <a:ext uri="{FF2B5EF4-FFF2-40B4-BE49-F238E27FC236}">
                  <a16:creationId xmlns:a16="http://schemas.microsoft.com/office/drawing/2014/main" id="{F1C56436-877F-4DB1-8E7B-9648A9194AE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190716" y="4962058"/>
              <a:ext cx="477600" cy="560360"/>
              <a:chOff x="4738" y="2384"/>
              <a:chExt cx="277" cy="325"/>
            </a:xfrm>
            <a:solidFill>
              <a:schemeClr val="accent5"/>
            </a:solidFill>
          </p:grpSpPr>
          <p:sp>
            <p:nvSpPr>
              <p:cNvPr id="129" name="Freeform 70">
                <a:extLst>
                  <a:ext uri="{FF2B5EF4-FFF2-40B4-BE49-F238E27FC236}">
                    <a16:creationId xmlns:a16="http://schemas.microsoft.com/office/drawing/2014/main" id="{567D8EF5-7553-41CA-9B5E-44087C2443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38" y="2384"/>
                <a:ext cx="277" cy="325"/>
              </a:xfrm>
              <a:custGeom>
                <a:avLst/>
                <a:gdLst>
                  <a:gd name="T0" fmla="*/ 0 w 1196"/>
                  <a:gd name="T1" fmla="*/ 457 h 1403"/>
                  <a:gd name="T2" fmla="*/ 0 w 1196"/>
                  <a:gd name="T3" fmla="*/ 243 h 1403"/>
                  <a:gd name="T4" fmla="*/ 36 w 1196"/>
                  <a:gd name="T5" fmla="*/ 206 h 1403"/>
                  <a:gd name="T6" fmla="*/ 313 w 1196"/>
                  <a:gd name="T7" fmla="*/ 126 h 1403"/>
                  <a:gd name="T8" fmla="*/ 455 w 1196"/>
                  <a:gd name="T9" fmla="*/ 49 h 1403"/>
                  <a:gd name="T10" fmla="*/ 756 w 1196"/>
                  <a:gd name="T11" fmla="*/ 59 h 1403"/>
                  <a:gd name="T12" fmla="*/ 916 w 1196"/>
                  <a:gd name="T13" fmla="*/ 146 h 1403"/>
                  <a:gd name="T14" fmla="*/ 1144 w 1196"/>
                  <a:gd name="T15" fmla="*/ 205 h 1403"/>
                  <a:gd name="T16" fmla="*/ 1190 w 1196"/>
                  <a:gd name="T17" fmla="*/ 253 h 1403"/>
                  <a:gd name="T18" fmla="*/ 1185 w 1196"/>
                  <a:gd name="T19" fmla="*/ 666 h 1403"/>
                  <a:gd name="T20" fmla="*/ 833 w 1196"/>
                  <a:gd name="T21" fmla="*/ 1313 h 1403"/>
                  <a:gd name="T22" fmla="*/ 583 w 1196"/>
                  <a:gd name="T23" fmla="*/ 1399 h 1403"/>
                  <a:gd name="T24" fmla="*/ 356 w 1196"/>
                  <a:gd name="T25" fmla="*/ 1314 h 1403"/>
                  <a:gd name="T26" fmla="*/ 35 w 1196"/>
                  <a:gd name="T27" fmla="*/ 848 h 1403"/>
                  <a:gd name="T28" fmla="*/ 0 w 1196"/>
                  <a:gd name="T29" fmla="*/ 595 h 1403"/>
                  <a:gd name="T30" fmla="*/ 0 w 1196"/>
                  <a:gd name="T31" fmla="*/ 457 h 1403"/>
                  <a:gd name="T32" fmla="*/ 55 w 1196"/>
                  <a:gd name="T33" fmla="*/ 260 h 1403"/>
                  <a:gd name="T34" fmla="*/ 55 w 1196"/>
                  <a:gd name="T35" fmla="*/ 282 h 1403"/>
                  <a:gd name="T36" fmla="*/ 55 w 1196"/>
                  <a:gd name="T37" fmla="*/ 598 h 1403"/>
                  <a:gd name="T38" fmla="*/ 150 w 1196"/>
                  <a:gd name="T39" fmla="*/ 990 h 1403"/>
                  <a:gd name="T40" fmla="*/ 436 w 1196"/>
                  <a:gd name="T41" fmla="*/ 1298 h 1403"/>
                  <a:gd name="T42" fmla="*/ 675 w 1196"/>
                  <a:gd name="T43" fmla="*/ 1331 h 1403"/>
                  <a:gd name="T44" fmla="*/ 800 w 1196"/>
                  <a:gd name="T45" fmla="*/ 1267 h 1403"/>
                  <a:gd name="T46" fmla="*/ 1134 w 1196"/>
                  <a:gd name="T47" fmla="*/ 632 h 1403"/>
                  <a:gd name="T48" fmla="*/ 1135 w 1196"/>
                  <a:gd name="T49" fmla="*/ 274 h 1403"/>
                  <a:gd name="T50" fmla="*/ 1133 w 1196"/>
                  <a:gd name="T51" fmla="*/ 260 h 1403"/>
                  <a:gd name="T52" fmla="*/ 877 w 1196"/>
                  <a:gd name="T53" fmla="*/ 188 h 1403"/>
                  <a:gd name="T54" fmla="*/ 757 w 1196"/>
                  <a:gd name="T55" fmla="*/ 120 h 1403"/>
                  <a:gd name="T56" fmla="*/ 541 w 1196"/>
                  <a:gd name="T57" fmla="*/ 76 h 1403"/>
                  <a:gd name="T58" fmla="*/ 396 w 1196"/>
                  <a:gd name="T59" fmla="*/ 141 h 1403"/>
                  <a:gd name="T60" fmla="*/ 55 w 1196"/>
                  <a:gd name="T61" fmla="*/ 260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96" h="1403">
                    <a:moveTo>
                      <a:pt x="0" y="457"/>
                    </a:moveTo>
                    <a:cubicBezTo>
                      <a:pt x="0" y="386"/>
                      <a:pt x="0" y="315"/>
                      <a:pt x="0" y="243"/>
                    </a:cubicBezTo>
                    <a:cubicBezTo>
                      <a:pt x="0" y="216"/>
                      <a:pt x="9" y="206"/>
                      <a:pt x="36" y="206"/>
                    </a:cubicBezTo>
                    <a:cubicBezTo>
                      <a:pt x="136" y="206"/>
                      <a:pt x="227" y="174"/>
                      <a:pt x="313" y="126"/>
                    </a:cubicBezTo>
                    <a:cubicBezTo>
                      <a:pt x="360" y="100"/>
                      <a:pt x="406" y="73"/>
                      <a:pt x="455" y="49"/>
                    </a:cubicBezTo>
                    <a:cubicBezTo>
                      <a:pt x="556" y="0"/>
                      <a:pt x="658" y="7"/>
                      <a:pt x="756" y="59"/>
                    </a:cubicBezTo>
                    <a:cubicBezTo>
                      <a:pt x="810" y="87"/>
                      <a:pt x="862" y="118"/>
                      <a:pt x="916" y="146"/>
                    </a:cubicBezTo>
                    <a:cubicBezTo>
                      <a:pt x="987" y="183"/>
                      <a:pt x="1063" y="203"/>
                      <a:pt x="1144" y="205"/>
                    </a:cubicBezTo>
                    <a:cubicBezTo>
                      <a:pt x="1184" y="206"/>
                      <a:pt x="1190" y="212"/>
                      <a:pt x="1190" y="253"/>
                    </a:cubicBezTo>
                    <a:cubicBezTo>
                      <a:pt x="1189" y="390"/>
                      <a:pt x="1196" y="529"/>
                      <a:pt x="1185" y="666"/>
                    </a:cubicBezTo>
                    <a:cubicBezTo>
                      <a:pt x="1165" y="932"/>
                      <a:pt x="1051" y="1152"/>
                      <a:pt x="833" y="1313"/>
                    </a:cubicBezTo>
                    <a:cubicBezTo>
                      <a:pt x="760" y="1368"/>
                      <a:pt x="677" y="1403"/>
                      <a:pt x="583" y="1399"/>
                    </a:cubicBezTo>
                    <a:cubicBezTo>
                      <a:pt x="499" y="1396"/>
                      <a:pt x="424" y="1363"/>
                      <a:pt x="356" y="1314"/>
                    </a:cubicBezTo>
                    <a:cubicBezTo>
                      <a:pt x="193" y="1198"/>
                      <a:pt x="92" y="1037"/>
                      <a:pt x="35" y="848"/>
                    </a:cubicBezTo>
                    <a:cubicBezTo>
                      <a:pt x="11" y="765"/>
                      <a:pt x="1" y="681"/>
                      <a:pt x="0" y="595"/>
                    </a:cubicBezTo>
                    <a:cubicBezTo>
                      <a:pt x="0" y="549"/>
                      <a:pt x="0" y="503"/>
                      <a:pt x="0" y="457"/>
                    </a:cubicBezTo>
                    <a:close/>
                    <a:moveTo>
                      <a:pt x="55" y="260"/>
                    </a:moveTo>
                    <a:cubicBezTo>
                      <a:pt x="55" y="269"/>
                      <a:pt x="55" y="275"/>
                      <a:pt x="55" y="282"/>
                    </a:cubicBezTo>
                    <a:cubicBezTo>
                      <a:pt x="55" y="387"/>
                      <a:pt x="55" y="493"/>
                      <a:pt x="55" y="598"/>
                    </a:cubicBezTo>
                    <a:cubicBezTo>
                      <a:pt x="54" y="736"/>
                      <a:pt x="86" y="867"/>
                      <a:pt x="150" y="990"/>
                    </a:cubicBezTo>
                    <a:cubicBezTo>
                      <a:pt x="218" y="1118"/>
                      <a:pt x="309" y="1225"/>
                      <a:pt x="436" y="1298"/>
                    </a:cubicBezTo>
                    <a:cubicBezTo>
                      <a:pt x="511" y="1340"/>
                      <a:pt x="591" y="1362"/>
                      <a:pt x="675" y="1331"/>
                    </a:cubicBezTo>
                    <a:cubicBezTo>
                      <a:pt x="719" y="1315"/>
                      <a:pt x="763" y="1295"/>
                      <a:pt x="800" y="1267"/>
                    </a:cubicBezTo>
                    <a:cubicBezTo>
                      <a:pt x="1013" y="1109"/>
                      <a:pt x="1121" y="894"/>
                      <a:pt x="1134" y="632"/>
                    </a:cubicBezTo>
                    <a:cubicBezTo>
                      <a:pt x="1139" y="513"/>
                      <a:pt x="1135" y="393"/>
                      <a:pt x="1135" y="274"/>
                    </a:cubicBezTo>
                    <a:cubicBezTo>
                      <a:pt x="1135" y="269"/>
                      <a:pt x="1134" y="265"/>
                      <a:pt x="1133" y="260"/>
                    </a:cubicBezTo>
                    <a:cubicBezTo>
                      <a:pt x="1042" y="256"/>
                      <a:pt x="957" y="231"/>
                      <a:pt x="877" y="188"/>
                    </a:cubicBezTo>
                    <a:cubicBezTo>
                      <a:pt x="837" y="166"/>
                      <a:pt x="797" y="143"/>
                      <a:pt x="757" y="120"/>
                    </a:cubicBezTo>
                    <a:cubicBezTo>
                      <a:pt x="690" y="81"/>
                      <a:pt x="619" y="60"/>
                      <a:pt x="541" y="76"/>
                    </a:cubicBezTo>
                    <a:cubicBezTo>
                      <a:pt x="488" y="87"/>
                      <a:pt x="442" y="113"/>
                      <a:pt x="396" y="141"/>
                    </a:cubicBezTo>
                    <a:cubicBezTo>
                      <a:pt x="292" y="205"/>
                      <a:pt x="183" y="256"/>
                      <a:pt x="55" y="2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30" name="Freeform 71">
                <a:extLst>
                  <a:ext uri="{FF2B5EF4-FFF2-40B4-BE49-F238E27FC236}">
                    <a16:creationId xmlns:a16="http://schemas.microsoft.com/office/drawing/2014/main" id="{03C696F7-6610-4E2A-A775-F206818D01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479"/>
                <a:ext cx="148" cy="147"/>
              </a:xfrm>
              <a:custGeom>
                <a:avLst/>
                <a:gdLst>
                  <a:gd name="T0" fmla="*/ 347 w 640"/>
                  <a:gd name="T1" fmla="*/ 291 h 635"/>
                  <a:gd name="T2" fmla="*/ 407 w 640"/>
                  <a:gd name="T3" fmla="*/ 291 h 635"/>
                  <a:gd name="T4" fmla="*/ 607 w 640"/>
                  <a:gd name="T5" fmla="*/ 291 h 635"/>
                  <a:gd name="T6" fmla="*/ 639 w 640"/>
                  <a:gd name="T7" fmla="*/ 317 h 635"/>
                  <a:gd name="T8" fmla="*/ 609 w 640"/>
                  <a:gd name="T9" fmla="*/ 345 h 635"/>
                  <a:gd name="T10" fmla="*/ 591 w 640"/>
                  <a:gd name="T11" fmla="*/ 345 h 635"/>
                  <a:gd name="T12" fmla="*/ 373 w 640"/>
                  <a:gd name="T13" fmla="*/ 345 h 635"/>
                  <a:gd name="T14" fmla="*/ 347 w 640"/>
                  <a:gd name="T15" fmla="*/ 345 h 635"/>
                  <a:gd name="T16" fmla="*/ 347 w 640"/>
                  <a:gd name="T17" fmla="*/ 369 h 635"/>
                  <a:gd name="T18" fmla="*/ 347 w 640"/>
                  <a:gd name="T19" fmla="*/ 595 h 635"/>
                  <a:gd name="T20" fmla="*/ 346 w 640"/>
                  <a:gd name="T21" fmla="*/ 613 h 635"/>
                  <a:gd name="T22" fmla="*/ 320 w 640"/>
                  <a:gd name="T23" fmla="*/ 635 h 635"/>
                  <a:gd name="T24" fmla="*/ 294 w 640"/>
                  <a:gd name="T25" fmla="*/ 613 h 635"/>
                  <a:gd name="T26" fmla="*/ 293 w 640"/>
                  <a:gd name="T27" fmla="*/ 591 h 635"/>
                  <a:gd name="T28" fmla="*/ 293 w 640"/>
                  <a:gd name="T29" fmla="*/ 371 h 635"/>
                  <a:gd name="T30" fmla="*/ 293 w 640"/>
                  <a:gd name="T31" fmla="*/ 345 h 635"/>
                  <a:gd name="T32" fmla="*/ 267 w 640"/>
                  <a:gd name="T33" fmla="*/ 345 h 635"/>
                  <a:gd name="T34" fmla="*/ 47 w 640"/>
                  <a:gd name="T35" fmla="*/ 345 h 635"/>
                  <a:gd name="T36" fmla="*/ 26 w 640"/>
                  <a:gd name="T37" fmla="*/ 343 h 635"/>
                  <a:gd name="T38" fmla="*/ 4 w 640"/>
                  <a:gd name="T39" fmla="*/ 319 h 635"/>
                  <a:gd name="T40" fmla="*/ 24 w 640"/>
                  <a:gd name="T41" fmla="*/ 292 h 635"/>
                  <a:gd name="T42" fmla="*/ 44 w 640"/>
                  <a:gd name="T43" fmla="*/ 291 h 635"/>
                  <a:gd name="T44" fmla="*/ 292 w 640"/>
                  <a:gd name="T45" fmla="*/ 291 h 635"/>
                  <a:gd name="T46" fmla="*/ 293 w 640"/>
                  <a:gd name="T47" fmla="*/ 269 h 635"/>
                  <a:gd name="T48" fmla="*/ 293 w 640"/>
                  <a:gd name="T49" fmla="*/ 45 h 635"/>
                  <a:gd name="T50" fmla="*/ 294 w 640"/>
                  <a:gd name="T51" fmla="*/ 25 h 635"/>
                  <a:gd name="T52" fmla="*/ 321 w 640"/>
                  <a:gd name="T53" fmla="*/ 1 h 635"/>
                  <a:gd name="T54" fmla="*/ 347 w 640"/>
                  <a:gd name="T55" fmla="*/ 26 h 635"/>
                  <a:gd name="T56" fmla="*/ 347 w 640"/>
                  <a:gd name="T57" fmla="*/ 46 h 635"/>
                  <a:gd name="T58" fmla="*/ 347 w 640"/>
                  <a:gd name="T59" fmla="*/ 291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40" h="635">
                    <a:moveTo>
                      <a:pt x="347" y="291"/>
                    </a:moveTo>
                    <a:cubicBezTo>
                      <a:pt x="369" y="291"/>
                      <a:pt x="388" y="291"/>
                      <a:pt x="407" y="291"/>
                    </a:cubicBezTo>
                    <a:cubicBezTo>
                      <a:pt x="474" y="291"/>
                      <a:pt x="540" y="291"/>
                      <a:pt x="607" y="291"/>
                    </a:cubicBezTo>
                    <a:cubicBezTo>
                      <a:pt x="626" y="291"/>
                      <a:pt x="638" y="302"/>
                      <a:pt x="639" y="317"/>
                    </a:cubicBezTo>
                    <a:cubicBezTo>
                      <a:pt x="640" y="332"/>
                      <a:pt x="627" y="343"/>
                      <a:pt x="609" y="345"/>
                    </a:cubicBezTo>
                    <a:cubicBezTo>
                      <a:pt x="603" y="345"/>
                      <a:pt x="597" y="345"/>
                      <a:pt x="591" y="345"/>
                    </a:cubicBezTo>
                    <a:cubicBezTo>
                      <a:pt x="518" y="345"/>
                      <a:pt x="445" y="345"/>
                      <a:pt x="373" y="345"/>
                    </a:cubicBezTo>
                    <a:cubicBezTo>
                      <a:pt x="365" y="345"/>
                      <a:pt x="357" y="345"/>
                      <a:pt x="347" y="345"/>
                    </a:cubicBezTo>
                    <a:cubicBezTo>
                      <a:pt x="347" y="354"/>
                      <a:pt x="347" y="362"/>
                      <a:pt x="347" y="369"/>
                    </a:cubicBezTo>
                    <a:cubicBezTo>
                      <a:pt x="347" y="444"/>
                      <a:pt x="347" y="519"/>
                      <a:pt x="347" y="595"/>
                    </a:cubicBezTo>
                    <a:cubicBezTo>
                      <a:pt x="347" y="601"/>
                      <a:pt x="348" y="607"/>
                      <a:pt x="346" y="613"/>
                    </a:cubicBezTo>
                    <a:cubicBezTo>
                      <a:pt x="343" y="626"/>
                      <a:pt x="335" y="635"/>
                      <a:pt x="320" y="635"/>
                    </a:cubicBezTo>
                    <a:cubicBezTo>
                      <a:pt x="305" y="635"/>
                      <a:pt x="297" y="627"/>
                      <a:pt x="294" y="613"/>
                    </a:cubicBezTo>
                    <a:cubicBezTo>
                      <a:pt x="293" y="606"/>
                      <a:pt x="293" y="598"/>
                      <a:pt x="293" y="591"/>
                    </a:cubicBezTo>
                    <a:cubicBezTo>
                      <a:pt x="293" y="518"/>
                      <a:pt x="293" y="444"/>
                      <a:pt x="293" y="371"/>
                    </a:cubicBezTo>
                    <a:cubicBezTo>
                      <a:pt x="293" y="363"/>
                      <a:pt x="293" y="355"/>
                      <a:pt x="293" y="345"/>
                    </a:cubicBezTo>
                    <a:cubicBezTo>
                      <a:pt x="283" y="345"/>
                      <a:pt x="275" y="345"/>
                      <a:pt x="267" y="345"/>
                    </a:cubicBezTo>
                    <a:cubicBezTo>
                      <a:pt x="194" y="345"/>
                      <a:pt x="120" y="345"/>
                      <a:pt x="47" y="345"/>
                    </a:cubicBezTo>
                    <a:cubicBezTo>
                      <a:pt x="40" y="345"/>
                      <a:pt x="31" y="347"/>
                      <a:pt x="26" y="343"/>
                    </a:cubicBezTo>
                    <a:cubicBezTo>
                      <a:pt x="17" y="337"/>
                      <a:pt x="6" y="329"/>
                      <a:pt x="4" y="319"/>
                    </a:cubicBezTo>
                    <a:cubicBezTo>
                      <a:pt x="0" y="305"/>
                      <a:pt x="11" y="295"/>
                      <a:pt x="24" y="292"/>
                    </a:cubicBezTo>
                    <a:cubicBezTo>
                      <a:pt x="31" y="290"/>
                      <a:pt x="38" y="291"/>
                      <a:pt x="44" y="291"/>
                    </a:cubicBezTo>
                    <a:cubicBezTo>
                      <a:pt x="126" y="291"/>
                      <a:pt x="208" y="291"/>
                      <a:pt x="292" y="291"/>
                    </a:cubicBezTo>
                    <a:cubicBezTo>
                      <a:pt x="293" y="283"/>
                      <a:pt x="293" y="276"/>
                      <a:pt x="293" y="269"/>
                    </a:cubicBezTo>
                    <a:cubicBezTo>
                      <a:pt x="293" y="194"/>
                      <a:pt x="293" y="120"/>
                      <a:pt x="293" y="45"/>
                    </a:cubicBezTo>
                    <a:cubicBezTo>
                      <a:pt x="293" y="38"/>
                      <a:pt x="294" y="32"/>
                      <a:pt x="294" y="25"/>
                    </a:cubicBezTo>
                    <a:cubicBezTo>
                      <a:pt x="296" y="9"/>
                      <a:pt x="306" y="0"/>
                      <a:pt x="321" y="1"/>
                    </a:cubicBezTo>
                    <a:cubicBezTo>
                      <a:pt x="336" y="1"/>
                      <a:pt x="345" y="10"/>
                      <a:pt x="347" y="26"/>
                    </a:cubicBezTo>
                    <a:cubicBezTo>
                      <a:pt x="348" y="32"/>
                      <a:pt x="347" y="39"/>
                      <a:pt x="347" y="46"/>
                    </a:cubicBezTo>
                    <a:cubicBezTo>
                      <a:pt x="347" y="126"/>
                      <a:pt x="347" y="207"/>
                      <a:pt x="347" y="29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FF0D56E7-BAF9-4099-8E8C-DAC9C7F46779}"/>
                </a:ext>
              </a:extLst>
            </p:cNvPr>
            <p:cNvSpPr/>
            <p:nvPr/>
          </p:nvSpPr>
          <p:spPr>
            <a:xfrm>
              <a:off x="10871200" y="4627859"/>
              <a:ext cx="3223265" cy="1228759"/>
            </a:xfrm>
            <a:prstGeom prst="rect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7DF6E1DE-682D-466D-9F50-E3384E0DD829}"/>
                </a:ext>
              </a:extLst>
            </p:cNvPr>
            <p:cNvSpPr txBox="1"/>
            <p:nvPr/>
          </p:nvSpPr>
          <p:spPr>
            <a:xfrm>
              <a:off x="11987908" y="4911378"/>
              <a:ext cx="1858980" cy="66172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Protect the Brand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Regulatory &amp; Constituency</a:t>
              </a:r>
              <a:br>
                <a:rPr lang="en-US" sz="1100" b="0" dirty="0"/>
              </a:br>
              <a:r>
                <a:rPr lang="en-US" sz="1100" b="0" dirty="0"/>
                <a:t>Relations, SVP </a:t>
              </a: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A595D3B7-2FC4-4A24-96B4-4DEDCE4FA06C}"/>
              </a:ext>
            </a:extLst>
          </p:cNvPr>
          <p:cNvGrpSpPr/>
          <p:nvPr/>
        </p:nvGrpSpPr>
        <p:grpSpPr>
          <a:xfrm>
            <a:off x="5703567" y="6055987"/>
            <a:ext cx="3223265" cy="1228759"/>
            <a:chOff x="5703567" y="6055987"/>
            <a:chExt cx="3223265" cy="1228759"/>
          </a:xfrm>
        </p:grpSpPr>
        <p:grpSp>
          <p:nvGrpSpPr>
            <p:cNvPr id="152" name="Group 94">
              <a:extLst>
                <a:ext uri="{FF2B5EF4-FFF2-40B4-BE49-F238E27FC236}">
                  <a16:creationId xmlns:a16="http://schemas.microsoft.com/office/drawing/2014/main" id="{57C093CA-EA3A-49C7-8E5A-304D8E95899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011597" y="6340744"/>
              <a:ext cx="500572" cy="659245"/>
              <a:chOff x="1917" y="876"/>
              <a:chExt cx="1937" cy="2551"/>
            </a:xfrm>
            <a:solidFill>
              <a:schemeClr val="accent5"/>
            </a:solidFill>
          </p:grpSpPr>
          <p:sp>
            <p:nvSpPr>
              <p:cNvPr id="154" name="Freeform 95">
                <a:extLst>
                  <a:ext uri="{FF2B5EF4-FFF2-40B4-BE49-F238E27FC236}">
                    <a16:creationId xmlns:a16="http://schemas.microsoft.com/office/drawing/2014/main" id="{B981F5D5-8BC8-426D-A632-40C10EC0E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7" y="1583"/>
                <a:ext cx="1722" cy="1844"/>
              </a:xfrm>
              <a:custGeom>
                <a:avLst/>
                <a:gdLst>
                  <a:gd name="T0" fmla="*/ 287 w 914"/>
                  <a:gd name="T1" fmla="*/ 266 h 981"/>
                  <a:gd name="T2" fmla="*/ 287 w 914"/>
                  <a:gd name="T3" fmla="*/ 358 h 981"/>
                  <a:gd name="T4" fmla="*/ 311 w 914"/>
                  <a:gd name="T5" fmla="*/ 413 h 981"/>
                  <a:gd name="T6" fmla="*/ 322 w 914"/>
                  <a:gd name="T7" fmla="*/ 438 h 981"/>
                  <a:gd name="T8" fmla="*/ 323 w 914"/>
                  <a:gd name="T9" fmla="*/ 592 h 981"/>
                  <a:gd name="T10" fmla="*/ 302 w 914"/>
                  <a:gd name="T11" fmla="*/ 626 h 981"/>
                  <a:gd name="T12" fmla="*/ 65 w 914"/>
                  <a:gd name="T13" fmla="*/ 777 h 981"/>
                  <a:gd name="T14" fmla="*/ 29 w 914"/>
                  <a:gd name="T15" fmla="*/ 853 h 981"/>
                  <a:gd name="T16" fmla="*/ 29 w 914"/>
                  <a:gd name="T17" fmla="*/ 957 h 981"/>
                  <a:gd name="T18" fmla="*/ 16 w 914"/>
                  <a:gd name="T19" fmla="*/ 979 h 981"/>
                  <a:gd name="T20" fmla="*/ 2 w 914"/>
                  <a:gd name="T21" fmla="*/ 957 h 981"/>
                  <a:gd name="T22" fmla="*/ 2 w 914"/>
                  <a:gd name="T23" fmla="*/ 847 h 981"/>
                  <a:gd name="T24" fmla="*/ 44 w 914"/>
                  <a:gd name="T25" fmla="*/ 759 h 981"/>
                  <a:gd name="T26" fmla="*/ 280 w 914"/>
                  <a:gd name="T27" fmla="*/ 605 h 981"/>
                  <a:gd name="T28" fmla="*/ 296 w 914"/>
                  <a:gd name="T29" fmla="*/ 580 h 981"/>
                  <a:gd name="T30" fmla="*/ 295 w 914"/>
                  <a:gd name="T31" fmla="*/ 450 h 981"/>
                  <a:gd name="T32" fmla="*/ 286 w 914"/>
                  <a:gd name="T33" fmla="*/ 426 h 981"/>
                  <a:gd name="T34" fmla="*/ 260 w 914"/>
                  <a:gd name="T35" fmla="*/ 358 h 981"/>
                  <a:gd name="T36" fmla="*/ 262 w 914"/>
                  <a:gd name="T37" fmla="*/ 170 h 981"/>
                  <a:gd name="T38" fmla="*/ 442 w 914"/>
                  <a:gd name="T39" fmla="*/ 2 h 981"/>
                  <a:gd name="T40" fmla="*/ 542 w 914"/>
                  <a:gd name="T41" fmla="*/ 14 h 981"/>
                  <a:gd name="T42" fmla="*/ 654 w 914"/>
                  <a:gd name="T43" fmla="*/ 188 h 981"/>
                  <a:gd name="T44" fmla="*/ 654 w 914"/>
                  <a:gd name="T45" fmla="*/ 350 h 981"/>
                  <a:gd name="T46" fmla="*/ 625 w 914"/>
                  <a:gd name="T47" fmla="*/ 428 h 981"/>
                  <a:gd name="T48" fmla="*/ 619 w 914"/>
                  <a:gd name="T49" fmla="*/ 448 h 981"/>
                  <a:gd name="T50" fmla="*/ 618 w 914"/>
                  <a:gd name="T51" fmla="*/ 582 h 981"/>
                  <a:gd name="T52" fmla="*/ 633 w 914"/>
                  <a:gd name="T53" fmla="*/ 606 h 981"/>
                  <a:gd name="T54" fmla="*/ 866 w 914"/>
                  <a:gd name="T55" fmla="*/ 757 h 981"/>
                  <a:gd name="T56" fmla="*/ 912 w 914"/>
                  <a:gd name="T57" fmla="*/ 851 h 981"/>
                  <a:gd name="T58" fmla="*/ 912 w 914"/>
                  <a:gd name="T59" fmla="*/ 957 h 981"/>
                  <a:gd name="T60" fmla="*/ 898 w 914"/>
                  <a:gd name="T61" fmla="*/ 981 h 981"/>
                  <a:gd name="T62" fmla="*/ 882 w 914"/>
                  <a:gd name="T63" fmla="*/ 958 h 981"/>
                  <a:gd name="T64" fmla="*/ 882 w 914"/>
                  <a:gd name="T65" fmla="*/ 852 h 981"/>
                  <a:gd name="T66" fmla="*/ 849 w 914"/>
                  <a:gd name="T67" fmla="*/ 781 h 981"/>
                  <a:gd name="T68" fmla="*/ 614 w 914"/>
                  <a:gd name="T69" fmla="*/ 630 h 981"/>
                  <a:gd name="T70" fmla="*/ 589 w 914"/>
                  <a:gd name="T71" fmla="*/ 588 h 981"/>
                  <a:gd name="T72" fmla="*/ 590 w 914"/>
                  <a:gd name="T73" fmla="*/ 440 h 981"/>
                  <a:gd name="T74" fmla="*/ 602 w 914"/>
                  <a:gd name="T75" fmla="*/ 411 h 981"/>
                  <a:gd name="T76" fmla="*/ 624 w 914"/>
                  <a:gd name="T77" fmla="*/ 359 h 981"/>
                  <a:gd name="T78" fmla="*/ 624 w 914"/>
                  <a:gd name="T79" fmla="*/ 173 h 981"/>
                  <a:gd name="T80" fmla="*/ 486 w 914"/>
                  <a:gd name="T81" fmla="*/ 30 h 981"/>
                  <a:gd name="T82" fmla="*/ 367 w 914"/>
                  <a:gd name="T83" fmla="*/ 46 h 981"/>
                  <a:gd name="T84" fmla="*/ 287 w 914"/>
                  <a:gd name="T85" fmla="*/ 178 h 981"/>
                  <a:gd name="T86" fmla="*/ 287 w 914"/>
                  <a:gd name="T87" fmla="*/ 266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14" h="981">
                    <a:moveTo>
                      <a:pt x="287" y="266"/>
                    </a:moveTo>
                    <a:cubicBezTo>
                      <a:pt x="287" y="296"/>
                      <a:pt x="287" y="327"/>
                      <a:pt x="287" y="358"/>
                    </a:cubicBezTo>
                    <a:cubicBezTo>
                      <a:pt x="287" y="380"/>
                      <a:pt x="296" y="397"/>
                      <a:pt x="311" y="413"/>
                    </a:cubicBezTo>
                    <a:cubicBezTo>
                      <a:pt x="317" y="419"/>
                      <a:pt x="322" y="429"/>
                      <a:pt x="322" y="438"/>
                    </a:cubicBezTo>
                    <a:cubicBezTo>
                      <a:pt x="324" y="489"/>
                      <a:pt x="323" y="540"/>
                      <a:pt x="323" y="592"/>
                    </a:cubicBezTo>
                    <a:cubicBezTo>
                      <a:pt x="324" y="609"/>
                      <a:pt x="317" y="618"/>
                      <a:pt x="302" y="626"/>
                    </a:cubicBezTo>
                    <a:cubicBezTo>
                      <a:pt x="218" y="668"/>
                      <a:pt x="139" y="719"/>
                      <a:pt x="65" y="777"/>
                    </a:cubicBezTo>
                    <a:cubicBezTo>
                      <a:pt x="40" y="797"/>
                      <a:pt x="28" y="821"/>
                      <a:pt x="29" y="853"/>
                    </a:cubicBezTo>
                    <a:cubicBezTo>
                      <a:pt x="29" y="888"/>
                      <a:pt x="29" y="922"/>
                      <a:pt x="29" y="957"/>
                    </a:cubicBezTo>
                    <a:cubicBezTo>
                      <a:pt x="29" y="967"/>
                      <a:pt x="30" y="979"/>
                      <a:pt x="16" y="979"/>
                    </a:cubicBezTo>
                    <a:cubicBezTo>
                      <a:pt x="0" y="979"/>
                      <a:pt x="2" y="967"/>
                      <a:pt x="2" y="957"/>
                    </a:cubicBezTo>
                    <a:cubicBezTo>
                      <a:pt x="2" y="920"/>
                      <a:pt x="3" y="884"/>
                      <a:pt x="2" y="847"/>
                    </a:cubicBezTo>
                    <a:cubicBezTo>
                      <a:pt x="1" y="810"/>
                      <a:pt x="16" y="781"/>
                      <a:pt x="44" y="759"/>
                    </a:cubicBezTo>
                    <a:cubicBezTo>
                      <a:pt x="117" y="699"/>
                      <a:pt x="196" y="649"/>
                      <a:pt x="280" y="605"/>
                    </a:cubicBezTo>
                    <a:cubicBezTo>
                      <a:pt x="292" y="599"/>
                      <a:pt x="296" y="593"/>
                      <a:pt x="296" y="580"/>
                    </a:cubicBezTo>
                    <a:cubicBezTo>
                      <a:pt x="295" y="536"/>
                      <a:pt x="296" y="493"/>
                      <a:pt x="295" y="450"/>
                    </a:cubicBezTo>
                    <a:cubicBezTo>
                      <a:pt x="295" y="441"/>
                      <a:pt x="291" y="432"/>
                      <a:pt x="286" y="426"/>
                    </a:cubicBezTo>
                    <a:cubicBezTo>
                      <a:pt x="269" y="406"/>
                      <a:pt x="260" y="383"/>
                      <a:pt x="260" y="358"/>
                    </a:cubicBezTo>
                    <a:cubicBezTo>
                      <a:pt x="260" y="295"/>
                      <a:pt x="258" y="232"/>
                      <a:pt x="262" y="170"/>
                    </a:cubicBezTo>
                    <a:cubicBezTo>
                      <a:pt x="267" y="71"/>
                      <a:pt x="343" y="2"/>
                      <a:pt x="442" y="2"/>
                    </a:cubicBezTo>
                    <a:cubicBezTo>
                      <a:pt x="476" y="2"/>
                      <a:pt x="510" y="0"/>
                      <a:pt x="542" y="14"/>
                    </a:cubicBezTo>
                    <a:cubicBezTo>
                      <a:pt x="617" y="48"/>
                      <a:pt x="653" y="107"/>
                      <a:pt x="654" y="188"/>
                    </a:cubicBezTo>
                    <a:cubicBezTo>
                      <a:pt x="655" y="242"/>
                      <a:pt x="655" y="296"/>
                      <a:pt x="654" y="350"/>
                    </a:cubicBezTo>
                    <a:cubicBezTo>
                      <a:pt x="654" y="380"/>
                      <a:pt x="647" y="406"/>
                      <a:pt x="625" y="428"/>
                    </a:cubicBezTo>
                    <a:cubicBezTo>
                      <a:pt x="620" y="433"/>
                      <a:pt x="619" y="441"/>
                      <a:pt x="619" y="448"/>
                    </a:cubicBezTo>
                    <a:cubicBezTo>
                      <a:pt x="618" y="493"/>
                      <a:pt x="619" y="537"/>
                      <a:pt x="618" y="582"/>
                    </a:cubicBezTo>
                    <a:cubicBezTo>
                      <a:pt x="618" y="595"/>
                      <a:pt x="622" y="601"/>
                      <a:pt x="633" y="606"/>
                    </a:cubicBezTo>
                    <a:cubicBezTo>
                      <a:pt x="716" y="649"/>
                      <a:pt x="793" y="699"/>
                      <a:pt x="866" y="757"/>
                    </a:cubicBezTo>
                    <a:cubicBezTo>
                      <a:pt x="897" y="781"/>
                      <a:pt x="913" y="811"/>
                      <a:pt x="912" y="851"/>
                    </a:cubicBezTo>
                    <a:cubicBezTo>
                      <a:pt x="911" y="887"/>
                      <a:pt x="912" y="922"/>
                      <a:pt x="912" y="957"/>
                    </a:cubicBezTo>
                    <a:cubicBezTo>
                      <a:pt x="912" y="968"/>
                      <a:pt x="914" y="981"/>
                      <a:pt x="898" y="981"/>
                    </a:cubicBezTo>
                    <a:cubicBezTo>
                      <a:pt x="884" y="980"/>
                      <a:pt x="882" y="970"/>
                      <a:pt x="882" y="958"/>
                    </a:cubicBezTo>
                    <a:cubicBezTo>
                      <a:pt x="883" y="922"/>
                      <a:pt x="882" y="887"/>
                      <a:pt x="882" y="852"/>
                    </a:cubicBezTo>
                    <a:cubicBezTo>
                      <a:pt x="883" y="822"/>
                      <a:pt x="872" y="799"/>
                      <a:pt x="849" y="781"/>
                    </a:cubicBezTo>
                    <a:cubicBezTo>
                      <a:pt x="776" y="722"/>
                      <a:pt x="697" y="672"/>
                      <a:pt x="614" y="630"/>
                    </a:cubicBezTo>
                    <a:cubicBezTo>
                      <a:pt x="595" y="621"/>
                      <a:pt x="588" y="609"/>
                      <a:pt x="589" y="588"/>
                    </a:cubicBezTo>
                    <a:cubicBezTo>
                      <a:pt x="590" y="539"/>
                      <a:pt x="588" y="489"/>
                      <a:pt x="590" y="440"/>
                    </a:cubicBezTo>
                    <a:cubicBezTo>
                      <a:pt x="590" y="430"/>
                      <a:pt x="595" y="419"/>
                      <a:pt x="602" y="411"/>
                    </a:cubicBezTo>
                    <a:cubicBezTo>
                      <a:pt x="616" y="396"/>
                      <a:pt x="624" y="380"/>
                      <a:pt x="624" y="359"/>
                    </a:cubicBezTo>
                    <a:cubicBezTo>
                      <a:pt x="623" y="297"/>
                      <a:pt x="624" y="235"/>
                      <a:pt x="624" y="173"/>
                    </a:cubicBezTo>
                    <a:cubicBezTo>
                      <a:pt x="623" y="99"/>
                      <a:pt x="561" y="34"/>
                      <a:pt x="486" y="30"/>
                    </a:cubicBezTo>
                    <a:cubicBezTo>
                      <a:pt x="446" y="28"/>
                      <a:pt x="405" y="25"/>
                      <a:pt x="367" y="46"/>
                    </a:cubicBezTo>
                    <a:cubicBezTo>
                      <a:pt x="316" y="75"/>
                      <a:pt x="289" y="119"/>
                      <a:pt x="287" y="178"/>
                    </a:cubicBezTo>
                    <a:cubicBezTo>
                      <a:pt x="286" y="207"/>
                      <a:pt x="287" y="236"/>
                      <a:pt x="287" y="266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5" name="Freeform 96">
                <a:extLst>
                  <a:ext uri="{FF2B5EF4-FFF2-40B4-BE49-F238E27FC236}">
                    <a16:creationId xmlns:a16="http://schemas.microsoft.com/office/drawing/2014/main" id="{203CBA71-4A4F-4124-BD60-C21005C3C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9" y="876"/>
                <a:ext cx="1185" cy="1188"/>
              </a:xfrm>
              <a:custGeom>
                <a:avLst/>
                <a:gdLst>
                  <a:gd name="T0" fmla="*/ 150 w 629"/>
                  <a:gd name="T1" fmla="*/ 104 h 632"/>
                  <a:gd name="T2" fmla="*/ 145 w 629"/>
                  <a:gd name="T3" fmla="*/ 80 h 632"/>
                  <a:gd name="T4" fmla="*/ 207 w 629"/>
                  <a:gd name="T5" fmla="*/ 12 h 632"/>
                  <a:gd name="T6" fmla="*/ 297 w 629"/>
                  <a:gd name="T7" fmla="*/ 59 h 632"/>
                  <a:gd name="T8" fmla="*/ 356 w 629"/>
                  <a:gd name="T9" fmla="*/ 48 h 632"/>
                  <a:gd name="T10" fmla="*/ 447 w 629"/>
                  <a:gd name="T11" fmla="*/ 24 h 632"/>
                  <a:gd name="T12" fmla="*/ 483 w 629"/>
                  <a:gd name="T13" fmla="*/ 122 h 632"/>
                  <a:gd name="T14" fmla="*/ 558 w 629"/>
                  <a:gd name="T15" fmla="*/ 152 h 632"/>
                  <a:gd name="T16" fmla="*/ 620 w 629"/>
                  <a:gd name="T17" fmla="*/ 229 h 632"/>
                  <a:gd name="T18" fmla="*/ 571 w 629"/>
                  <a:gd name="T19" fmla="*/ 306 h 632"/>
                  <a:gd name="T20" fmla="*/ 581 w 629"/>
                  <a:gd name="T21" fmla="*/ 362 h 632"/>
                  <a:gd name="T22" fmla="*/ 605 w 629"/>
                  <a:gd name="T23" fmla="*/ 455 h 632"/>
                  <a:gd name="T24" fmla="*/ 508 w 629"/>
                  <a:gd name="T25" fmla="*/ 489 h 632"/>
                  <a:gd name="T26" fmla="*/ 479 w 629"/>
                  <a:gd name="T27" fmla="*/ 565 h 632"/>
                  <a:gd name="T28" fmla="*/ 411 w 629"/>
                  <a:gd name="T29" fmla="*/ 626 h 632"/>
                  <a:gd name="T30" fmla="*/ 349 w 629"/>
                  <a:gd name="T31" fmla="*/ 567 h 632"/>
                  <a:gd name="T32" fmla="*/ 372 w 629"/>
                  <a:gd name="T33" fmla="*/ 557 h 632"/>
                  <a:gd name="T34" fmla="*/ 408 w 629"/>
                  <a:gd name="T35" fmla="*/ 597 h 632"/>
                  <a:gd name="T36" fmla="*/ 439 w 629"/>
                  <a:gd name="T37" fmla="*/ 535 h 632"/>
                  <a:gd name="T38" fmla="*/ 500 w 629"/>
                  <a:gd name="T39" fmla="*/ 453 h 632"/>
                  <a:gd name="T40" fmla="*/ 589 w 629"/>
                  <a:gd name="T41" fmla="*/ 419 h 632"/>
                  <a:gd name="T42" fmla="*/ 559 w 629"/>
                  <a:gd name="T43" fmla="*/ 382 h 632"/>
                  <a:gd name="T44" fmla="*/ 540 w 629"/>
                  <a:gd name="T45" fmla="*/ 283 h 632"/>
                  <a:gd name="T46" fmla="*/ 581 w 629"/>
                  <a:gd name="T47" fmla="*/ 198 h 632"/>
                  <a:gd name="T48" fmla="*/ 492 w 629"/>
                  <a:gd name="T49" fmla="*/ 170 h 632"/>
                  <a:gd name="T50" fmla="*/ 440 w 629"/>
                  <a:gd name="T51" fmla="*/ 95 h 632"/>
                  <a:gd name="T52" fmla="*/ 382 w 629"/>
                  <a:gd name="T53" fmla="*/ 56 h 632"/>
                  <a:gd name="T54" fmla="*/ 275 w 629"/>
                  <a:gd name="T55" fmla="*/ 87 h 632"/>
                  <a:gd name="T56" fmla="*/ 191 w 629"/>
                  <a:gd name="T57" fmla="*/ 48 h 632"/>
                  <a:gd name="T58" fmla="*/ 184 w 629"/>
                  <a:gd name="T59" fmla="*/ 101 h 632"/>
                  <a:gd name="T60" fmla="*/ 120 w 629"/>
                  <a:gd name="T61" fmla="*/ 185 h 632"/>
                  <a:gd name="T62" fmla="*/ 34 w 629"/>
                  <a:gd name="T63" fmla="*/ 216 h 632"/>
                  <a:gd name="T64" fmla="*/ 72 w 629"/>
                  <a:gd name="T65" fmla="*/ 257 h 632"/>
                  <a:gd name="T66" fmla="*/ 65 w 629"/>
                  <a:gd name="T67" fmla="*/ 281 h 632"/>
                  <a:gd name="T68" fmla="*/ 2 w 629"/>
                  <a:gd name="T69" fmla="*/ 233 h 632"/>
                  <a:gd name="T70" fmla="*/ 72 w 629"/>
                  <a:gd name="T71" fmla="*/ 152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29" h="632">
                    <a:moveTo>
                      <a:pt x="96" y="161"/>
                    </a:moveTo>
                    <a:cubicBezTo>
                      <a:pt x="115" y="141"/>
                      <a:pt x="133" y="122"/>
                      <a:pt x="150" y="104"/>
                    </a:cubicBezTo>
                    <a:cubicBezTo>
                      <a:pt x="152" y="105"/>
                      <a:pt x="154" y="107"/>
                      <a:pt x="156" y="108"/>
                    </a:cubicBezTo>
                    <a:cubicBezTo>
                      <a:pt x="152" y="99"/>
                      <a:pt x="149" y="90"/>
                      <a:pt x="145" y="80"/>
                    </a:cubicBezTo>
                    <a:cubicBezTo>
                      <a:pt x="138" y="58"/>
                      <a:pt x="146" y="37"/>
                      <a:pt x="168" y="27"/>
                    </a:cubicBezTo>
                    <a:cubicBezTo>
                      <a:pt x="181" y="21"/>
                      <a:pt x="194" y="16"/>
                      <a:pt x="207" y="12"/>
                    </a:cubicBezTo>
                    <a:cubicBezTo>
                      <a:pt x="233" y="2"/>
                      <a:pt x="254" y="11"/>
                      <a:pt x="263" y="37"/>
                    </a:cubicBezTo>
                    <a:cubicBezTo>
                      <a:pt x="269" y="56"/>
                      <a:pt x="278" y="62"/>
                      <a:pt x="297" y="59"/>
                    </a:cubicBezTo>
                    <a:cubicBezTo>
                      <a:pt x="311" y="56"/>
                      <a:pt x="325" y="60"/>
                      <a:pt x="339" y="58"/>
                    </a:cubicBezTo>
                    <a:cubicBezTo>
                      <a:pt x="345" y="58"/>
                      <a:pt x="353" y="53"/>
                      <a:pt x="356" y="48"/>
                    </a:cubicBezTo>
                    <a:cubicBezTo>
                      <a:pt x="376" y="5"/>
                      <a:pt x="389" y="0"/>
                      <a:pt x="432" y="18"/>
                    </a:cubicBezTo>
                    <a:cubicBezTo>
                      <a:pt x="437" y="20"/>
                      <a:pt x="442" y="22"/>
                      <a:pt x="447" y="24"/>
                    </a:cubicBezTo>
                    <a:cubicBezTo>
                      <a:pt x="478" y="38"/>
                      <a:pt x="487" y="57"/>
                      <a:pt x="474" y="88"/>
                    </a:cubicBezTo>
                    <a:cubicBezTo>
                      <a:pt x="468" y="103"/>
                      <a:pt x="467" y="114"/>
                      <a:pt x="483" y="122"/>
                    </a:cubicBezTo>
                    <a:cubicBezTo>
                      <a:pt x="487" y="125"/>
                      <a:pt x="490" y="128"/>
                      <a:pt x="493" y="132"/>
                    </a:cubicBezTo>
                    <a:cubicBezTo>
                      <a:pt x="509" y="155"/>
                      <a:pt x="527" y="169"/>
                      <a:pt x="558" y="152"/>
                    </a:cubicBezTo>
                    <a:cubicBezTo>
                      <a:pt x="566" y="148"/>
                      <a:pt x="587" y="156"/>
                      <a:pt x="593" y="164"/>
                    </a:cubicBezTo>
                    <a:cubicBezTo>
                      <a:pt x="605" y="184"/>
                      <a:pt x="614" y="207"/>
                      <a:pt x="620" y="229"/>
                    </a:cubicBezTo>
                    <a:cubicBezTo>
                      <a:pt x="625" y="248"/>
                      <a:pt x="612" y="264"/>
                      <a:pt x="594" y="269"/>
                    </a:cubicBezTo>
                    <a:cubicBezTo>
                      <a:pt x="573" y="275"/>
                      <a:pt x="567" y="285"/>
                      <a:pt x="571" y="306"/>
                    </a:cubicBezTo>
                    <a:cubicBezTo>
                      <a:pt x="573" y="319"/>
                      <a:pt x="570" y="332"/>
                      <a:pt x="571" y="346"/>
                    </a:cubicBezTo>
                    <a:cubicBezTo>
                      <a:pt x="571" y="352"/>
                      <a:pt x="576" y="360"/>
                      <a:pt x="581" y="362"/>
                    </a:cubicBezTo>
                    <a:cubicBezTo>
                      <a:pt x="624" y="383"/>
                      <a:pt x="629" y="396"/>
                      <a:pt x="611" y="440"/>
                    </a:cubicBezTo>
                    <a:cubicBezTo>
                      <a:pt x="609" y="445"/>
                      <a:pt x="607" y="450"/>
                      <a:pt x="605" y="455"/>
                    </a:cubicBezTo>
                    <a:cubicBezTo>
                      <a:pt x="592" y="485"/>
                      <a:pt x="572" y="494"/>
                      <a:pt x="542" y="481"/>
                    </a:cubicBezTo>
                    <a:cubicBezTo>
                      <a:pt x="527" y="475"/>
                      <a:pt x="517" y="474"/>
                      <a:pt x="508" y="489"/>
                    </a:cubicBezTo>
                    <a:cubicBezTo>
                      <a:pt x="506" y="493"/>
                      <a:pt x="503" y="496"/>
                      <a:pt x="500" y="498"/>
                    </a:cubicBezTo>
                    <a:cubicBezTo>
                      <a:pt x="478" y="516"/>
                      <a:pt x="460" y="532"/>
                      <a:pt x="479" y="565"/>
                    </a:cubicBezTo>
                    <a:cubicBezTo>
                      <a:pt x="487" y="579"/>
                      <a:pt x="476" y="597"/>
                      <a:pt x="461" y="605"/>
                    </a:cubicBezTo>
                    <a:cubicBezTo>
                      <a:pt x="445" y="614"/>
                      <a:pt x="428" y="621"/>
                      <a:pt x="411" y="626"/>
                    </a:cubicBezTo>
                    <a:cubicBezTo>
                      <a:pt x="390" y="632"/>
                      <a:pt x="373" y="624"/>
                      <a:pt x="363" y="604"/>
                    </a:cubicBezTo>
                    <a:cubicBezTo>
                      <a:pt x="357" y="592"/>
                      <a:pt x="352" y="580"/>
                      <a:pt x="349" y="567"/>
                    </a:cubicBezTo>
                    <a:cubicBezTo>
                      <a:pt x="347" y="561"/>
                      <a:pt x="353" y="554"/>
                      <a:pt x="356" y="547"/>
                    </a:cubicBezTo>
                    <a:cubicBezTo>
                      <a:pt x="361" y="550"/>
                      <a:pt x="369" y="552"/>
                      <a:pt x="372" y="557"/>
                    </a:cubicBezTo>
                    <a:cubicBezTo>
                      <a:pt x="378" y="567"/>
                      <a:pt x="381" y="578"/>
                      <a:pt x="386" y="588"/>
                    </a:cubicBezTo>
                    <a:cubicBezTo>
                      <a:pt x="390" y="599"/>
                      <a:pt x="398" y="602"/>
                      <a:pt x="408" y="597"/>
                    </a:cubicBezTo>
                    <a:cubicBezTo>
                      <a:pt x="410" y="596"/>
                      <a:pt x="412" y="595"/>
                      <a:pt x="414" y="594"/>
                    </a:cubicBezTo>
                    <a:cubicBezTo>
                      <a:pt x="455" y="577"/>
                      <a:pt x="456" y="577"/>
                      <a:pt x="439" y="535"/>
                    </a:cubicBezTo>
                    <a:cubicBezTo>
                      <a:pt x="433" y="522"/>
                      <a:pt x="437" y="514"/>
                      <a:pt x="448" y="505"/>
                    </a:cubicBezTo>
                    <a:cubicBezTo>
                      <a:pt x="466" y="489"/>
                      <a:pt x="484" y="471"/>
                      <a:pt x="500" y="453"/>
                    </a:cubicBezTo>
                    <a:cubicBezTo>
                      <a:pt x="509" y="442"/>
                      <a:pt x="517" y="439"/>
                      <a:pt x="530" y="444"/>
                    </a:cubicBezTo>
                    <a:cubicBezTo>
                      <a:pt x="572" y="461"/>
                      <a:pt x="567" y="470"/>
                      <a:pt x="589" y="419"/>
                    </a:cubicBezTo>
                    <a:cubicBezTo>
                      <a:pt x="595" y="404"/>
                      <a:pt x="594" y="394"/>
                      <a:pt x="577" y="389"/>
                    </a:cubicBezTo>
                    <a:cubicBezTo>
                      <a:pt x="571" y="388"/>
                      <a:pt x="565" y="384"/>
                      <a:pt x="559" y="382"/>
                    </a:cubicBezTo>
                    <a:cubicBezTo>
                      <a:pt x="543" y="378"/>
                      <a:pt x="539" y="368"/>
                      <a:pt x="540" y="352"/>
                    </a:cubicBezTo>
                    <a:cubicBezTo>
                      <a:pt x="542" y="329"/>
                      <a:pt x="542" y="306"/>
                      <a:pt x="540" y="283"/>
                    </a:cubicBezTo>
                    <a:cubicBezTo>
                      <a:pt x="539" y="266"/>
                      <a:pt x="543" y="257"/>
                      <a:pt x="559" y="251"/>
                    </a:cubicBezTo>
                    <a:cubicBezTo>
                      <a:pt x="598" y="236"/>
                      <a:pt x="600" y="240"/>
                      <a:pt x="581" y="198"/>
                    </a:cubicBezTo>
                    <a:cubicBezTo>
                      <a:pt x="571" y="173"/>
                      <a:pt x="570" y="173"/>
                      <a:pt x="544" y="183"/>
                    </a:cubicBezTo>
                    <a:cubicBezTo>
                      <a:pt x="512" y="195"/>
                      <a:pt x="517" y="201"/>
                      <a:pt x="492" y="170"/>
                    </a:cubicBezTo>
                    <a:cubicBezTo>
                      <a:pt x="480" y="155"/>
                      <a:pt x="465" y="141"/>
                      <a:pt x="449" y="129"/>
                    </a:cubicBezTo>
                    <a:cubicBezTo>
                      <a:pt x="436" y="119"/>
                      <a:pt x="434" y="110"/>
                      <a:pt x="440" y="95"/>
                    </a:cubicBezTo>
                    <a:cubicBezTo>
                      <a:pt x="456" y="57"/>
                      <a:pt x="455" y="57"/>
                      <a:pt x="417" y="41"/>
                    </a:cubicBezTo>
                    <a:cubicBezTo>
                      <a:pt x="393" y="31"/>
                      <a:pt x="392" y="31"/>
                      <a:pt x="382" y="56"/>
                    </a:cubicBezTo>
                    <a:cubicBezTo>
                      <a:pt x="367" y="91"/>
                      <a:pt x="373" y="89"/>
                      <a:pt x="335" y="86"/>
                    </a:cubicBezTo>
                    <a:cubicBezTo>
                      <a:pt x="315" y="84"/>
                      <a:pt x="295" y="85"/>
                      <a:pt x="275" y="87"/>
                    </a:cubicBezTo>
                    <a:cubicBezTo>
                      <a:pt x="260" y="89"/>
                      <a:pt x="252" y="85"/>
                      <a:pt x="246" y="71"/>
                    </a:cubicBezTo>
                    <a:cubicBezTo>
                      <a:pt x="229" y="30"/>
                      <a:pt x="235" y="30"/>
                      <a:pt x="191" y="48"/>
                    </a:cubicBezTo>
                    <a:cubicBezTo>
                      <a:pt x="169" y="58"/>
                      <a:pt x="168" y="61"/>
                      <a:pt x="176" y="83"/>
                    </a:cubicBezTo>
                    <a:cubicBezTo>
                      <a:pt x="179" y="89"/>
                      <a:pt x="181" y="95"/>
                      <a:pt x="184" y="101"/>
                    </a:cubicBezTo>
                    <a:cubicBezTo>
                      <a:pt x="190" y="112"/>
                      <a:pt x="186" y="119"/>
                      <a:pt x="178" y="127"/>
                    </a:cubicBezTo>
                    <a:cubicBezTo>
                      <a:pt x="158" y="145"/>
                      <a:pt x="139" y="165"/>
                      <a:pt x="120" y="185"/>
                    </a:cubicBezTo>
                    <a:cubicBezTo>
                      <a:pt x="111" y="195"/>
                      <a:pt x="104" y="195"/>
                      <a:pt x="92" y="190"/>
                    </a:cubicBezTo>
                    <a:cubicBezTo>
                      <a:pt x="51" y="173"/>
                      <a:pt x="55" y="165"/>
                      <a:pt x="34" y="216"/>
                    </a:cubicBezTo>
                    <a:cubicBezTo>
                      <a:pt x="27" y="233"/>
                      <a:pt x="31" y="241"/>
                      <a:pt x="47" y="246"/>
                    </a:cubicBezTo>
                    <a:cubicBezTo>
                      <a:pt x="56" y="249"/>
                      <a:pt x="65" y="252"/>
                      <a:pt x="72" y="257"/>
                    </a:cubicBezTo>
                    <a:cubicBezTo>
                      <a:pt x="77" y="261"/>
                      <a:pt x="78" y="269"/>
                      <a:pt x="81" y="274"/>
                    </a:cubicBezTo>
                    <a:cubicBezTo>
                      <a:pt x="76" y="277"/>
                      <a:pt x="69" y="283"/>
                      <a:pt x="65" y="281"/>
                    </a:cubicBezTo>
                    <a:cubicBezTo>
                      <a:pt x="48" y="276"/>
                      <a:pt x="32" y="270"/>
                      <a:pt x="18" y="260"/>
                    </a:cubicBezTo>
                    <a:cubicBezTo>
                      <a:pt x="9" y="255"/>
                      <a:pt x="0" y="240"/>
                      <a:pt x="2" y="233"/>
                    </a:cubicBezTo>
                    <a:cubicBezTo>
                      <a:pt x="10" y="207"/>
                      <a:pt x="21" y="181"/>
                      <a:pt x="36" y="158"/>
                    </a:cubicBezTo>
                    <a:cubicBezTo>
                      <a:pt x="40" y="151"/>
                      <a:pt x="60" y="152"/>
                      <a:pt x="72" y="152"/>
                    </a:cubicBezTo>
                    <a:cubicBezTo>
                      <a:pt x="82" y="153"/>
                      <a:pt x="91" y="159"/>
                      <a:pt x="96" y="161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56" name="Freeform 97">
                <a:extLst>
                  <a:ext uri="{FF2B5EF4-FFF2-40B4-BE49-F238E27FC236}">
                    <a16:creationId xmlns:a16="http://schemas.microsoft.com/office/drawing/2014/main" id="{BD9B7807-7CEB-4191-BB55-67EF007291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9" y="1216"/>
                <a:ext cx="511" cy="506"/>
              </a:xfrm>
              <a:custGeom>
                <a:avLst/>
                <a:gdLst>
                  <a:gd name="T0" fmla="*/ 271 w 271"/>
                  <a:gd name="T1" fmla="*/ 136 h 269"/>
                  <a:gd name="T2" fmla="*/ 154 w 271"/>
                  <a:gd name="T3" fmla="*/ 266 h 269"/>
                  <a:gd name="T4" fmla="*/ 129 w 271"/>
                  <a:gd name="T5" fmla="*/ 255 h 269"/>
                  <a:gd name="T6" fmla="*/ 151 w 271"/>
                  <a:gd name="T7" fmla="*/ 239 h 269"/>
                  <a:gd name="T8" fmla="*/ 243 w 271"/>
                  <a:gd name="T9" fmla="*/ 141 h 269"/>
                  <a:gd name="T10" fmla="*/ 166 w 271"/>
                  <a:gd name="T11" fmla="*/ 35 h 269"/>
                  <a:gd name="T12" fmla="*/ 37 w 271"/>
                  <a:gd name="T13" fmla="*/ 121 h 269"/>
                  <a:gd name="T14" fmla="*/ 22 w 271"/>
                  <a:gd name="T15" fmla="*/ 149 h 269"/>
                  <a:gd name="T16" fmla="*/ 10 w 271"/>
                  <a:gd name="T17" fmla="*/ 115 h 269"/>
                  <a:gd name="T18" fmla="*/ 152 w 271"/>
                  <a:gd name="T19" fmla="*/ 5 h 269"/>
                  <a:gd name="T20" fmla="*/ 271 w 271"/>
                  <a:gd name="T21" fmla="*/ 136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269">
                    <a:moveTo>
                      <a:pt x="271" y="136"/>
                    </a:moveTo>
                    <a:cubicBezTo>
                      <a:pt x="271" y="204"/>
                      <a:pt x="222" y="259"/>
                      <a:pt x="154" y="266"/>
                    </a:cubicBezTo>
                    <a:cubicBezTo>
                      <a:pt x="144" y="267"/>
                      <a:pt x="131" y="269"/>
                      <a:pt x="129" y="255"/>
                    </a:cubicBezTo>
                    <a:cubicBezTo>
                      <a:pt x="127" y="239"/>
                      <a:pt x="140" y="240"/>
                      <a:pt x="151" y="239"/>
                    </a:cubicBezTo>
                    <a:cubicBezTo>
                      <a:pt x="205" y="231"/>
                      <a:pt x="240" y="194"/>
                      <a:pt x="243" y="141"/>
                    </a:cubicBezTo>
                    <a:cubicBezTo>
                      <a:pt x="246" y="91"/>
                      <a:pt x="215" y="48"/>
                      <a:pt x="166" y="35"/>
                    </a:cubicBezTo>
                    <a:cubicBezTo>
                      <a:pt x="108" y="20"/>
                      <a:pt x="47" y="60"/>
                      <a:pt x="37" y="121"/>
                    </a:cubicBezTo>
                    <a:cubicBezTo>
                      <a:pt x="36" y="132"/>
                      <a:pt x="41" y="151"/>
                      <a:pt x="22" y="149"/>
                    </a:cubicBezTo>
                    <a:cubicBezTo>
                      <a:pt x="0" y="146"/>
                      <a:pt x="9" y="127"/>
                      <a:pt x="10" y="115"/>
                    </a:cubicBezTo>
                    <a:cubicBezTo>
                      <a:pt x="18" y="48"/>
                      <a:pt x="80" y="0"/>
                      <a:pt x="152" y="5"/>
                    </a:cubicBezTo>
                    <a:cubicBezTo>
                      <a:pt x="219" y="10"/>
                      <a:pt x="271" y="67"/>
                      <a:pt x="271" y="136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8A5CC935-ECC1-42B1-B212-2E17B1686AA9}"/>
                </a:ext>
              </a:extLst>
            </p:cNvPr>
            <p:cNvSpPr/>
            <p:nvPr/>
          </p:nvSpPr>
          <p:spPr>
            <a:xfrm>
              <a:off x="5703567" y="6055987"/>
              <a:ext cx="3223265" cy="1228759"/>
            </a:xfrm>
            <a:prstGeom prst="rect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953CB90A-7F18-40CC-B64A-53309F544CCA}"/>
                </a:ext>
              </a:extLst>
            </p:cNvPr>
            <p:cNvSpPr txBox="1"/>
            <p:nvPr/>
          </p:nvSpPr>
          <p:spPr>
            <a:xfrm>
              <a:off x="6820275" y="6301034"/>
              <a:ext cx="1858980" cy="73866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Show Up,</a:t>
              </a:r>
              <a:br>
                <a:rPr lang="en-US" sz="1600" dirty="0"/>
              </a:br>
              <a:r>
                <a:rPr lang="en-US" sz="1600" dirty="0"/>
                <a:t>Work Hard </a:t>
              </a:r>
            </a:p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100" b="0" dirty="0"/>
                <a:t>SVP, Human Resources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CABC434-FAE1-4E0F-BA5B-E747D44D4BDD}"/>
              </a:ext>
            </a:extLst>
          </p:cNvPr>
          <p:cNvGrpSpPr/>
          <p:nvPr/>
        </p:nvGrpSpPr>
        <p:grpSpPr>
          <a:xfrm>
            <a:off x="2258479" y="6055987"/>
            <a:ext cx="3223265" cy="1228759"/>
            <a:chOff x="2258479" y="6055987"/>
            <a:chExt cx="3223265" cy="1228759"/>
          </a:xfrm>
        </p:grpSpPr>
        <p:grpSp>
          <p:nvGrpSpPr>
            <p:cNvPr id="132" name="Group 74">
              <a:extLst>
                <a:ext uri="{FF2B5EF4-FFF2-40B4-BE49-F238E27FC236}">
                  <a16:creationId xmlns:a16="http://schemas.microsoft.com/office/drawing/2014/main" id="{C2A6BBB7-D090-4B1B-9DC1-BE20CDB8480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564818" y="6417991"/>
              <a:ext cx="504750" cy="504750"/>
              <a:chOff x="1579" y="857"/>
              <a:chExt cx="2604" cy="2604"/>
            </a:xfrm>
            <a:solidFill>
              <a:schemeClr val="accent5"/>
            </a:solidFill>
          </p:grpSpPr>
          <p:sp>
            <p:nvSpPr>
              <p:cNvPr id="134" name="Freeform 75">
                <a:extLst>
                  <a:ext uri="{FF2B5EF4-FFF2-40B4-BE49-F238E27FC236}">
                    <a16:creationId xmlns:a16="http://schemas.microsoft.com/office/drawing/2014/main" id="{6FD7647B-A67F-48B7-AF83-51A213F105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79" y="857"/>
                <a:ext cx="2604" cy="2604"/>
              </a:xfrm>
              <a:custGeom>
                <a:avLst/>
                <a:gdLst>
                  <a:gd name="T0" fmla="*/ 0 w 1384"/>
                  <a:gd name="T1" fmla="*/ 689 h 1385"/>
                  <a:gd name="T2" fmla="*/ 693 w 1384"/>
                  <a:gd name="T3" fmla="*/ 1 h 1385"/>
                  <a:gd name="T4" fmla="*/ 1384 w 1384"/>
                  <a:gd name="T5" fmla="*/ 698 h 1385"/>
                  <a:gd name="T6" fmla="*/ 691 w 1384"/>
                  <a:gd name="T7" fmla="*/ 1385 h 1385"/>
                  <a:gd name="T8" fmla="*/ 0 w 1384"/>
                  <a:gd name="T9" fmla="*/ 689 h 1385"/>
                  <a:gd name="T10" fmla="*/ 87 w 1384"/>
                  <a:gd name="T11" fmla="*/ 689 h 1385"/>
                  <a:gd name="T12" fmla="*/ 693 w 1384"/>
                  <a:gd name="T13" fmla="*/ 1298 h 1385"/>
                  <a:gd name="T14" fmla="*/ 1297 w 1384"/>
                  <a:gd name="T15" fmla="*/ 697 h 1385"/>
                  <a:gd name="T16" fmla="*/ 690 w 1384"/>
                  <a:gd name="T17" fmla="*/ 88 h 1385"/>
                  <a:gd name="T18" fmla="*/ 87 w 1384"/>
                  <a:gd name="T19" fmla="*/ 689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4" h="1385">
                    <a:moveTo>
                      <a:pt x="0" y="689"/>
                    </a:moveTo>
                    <a:cubicBezTo>
                      <a:pt x="0" y="310"/>
                      <a:pt x="311" y="0"/>
                      <a:pt x="693" y="1"/>
                    </a:cubicBezTo>
                    <a:cubicBezTo>
                      <a:pt x="1076" y="2"/>
                      <a:pt x="1384" y="311"/>
                      <a:pt x="1384" y="698"/>
                    </a:cubicBezTo>
                    <a:cubicBezTo>
                      <a:pt x="1384" y="1075"/>
                      <a:pt x="1071" y="1385"/>
                      <a:pt x="691" y="1385"/>
                    </a:cubicBezTo>
                    <a:cubicBezTo>
                      <a:pt x="307" y="1385"/>
                      <a:pt x="0" y="1076"/>
                      <a:pt x="0" y="689"/>
                    </a:cubicBezTo>
                    <a:close/>
                    <a:moveTo>
                      <a:pt x="87" y="689"/>
                    </a:moveTo>
                    <a:cubicBezTo>
                      <a:pt x="84" y="1023"/>
                      <a:pt x="355" y="1300"/>
                      <a:pt x="693" y="1298"/>
                    </a:cubicBezTo>
                    <a:cubicBezTo>
                      <a:pt x="1026" y="1297"/>
                      <a:pt x="1299" y="1023"/>
                      <a:pt x="1297" y="697"/>
                    </a:cubicBezTo>
                    <a:cubicBezTo>
                      <a:pt x="1295" y="358"/>
                      <a:pt x="1024" y="87"/>
                      <a:pt x="690" y="88"/>
                    </a:cubicBezTo>
                    <a:cubicBezTo>
                      <a:pt x="359" y="90"/>
                      <a:pt x="84" y="363"/>
                      <a:pt x="87" y="689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5" name="Freeform 76">
                <a:extLst>
                  <a:ext uri="{FF2B5EF4-FFF2-40B4-BE49-F238E27FC236}">
                    <a16:creationId xmlns:a16="http://schemas.microsoft.com/office/drawing/2014/main" id="{417514B0-50E9-427E-854C-41DB477B6B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89" y="2282"/>
                <a:ext cx="1386" cy="797"/>
              </a:xfrm>
              <a:custGeom>
                <a:avLst/>
                <a:gdLst>
                  <a:gd name="T0" fmla="*/ 368 w 737"/>
                  <a:gd name="T1" fmla="*/ 0 h 424"/>
                  <a:gd name="T2" fmla="*/ 678 w 737"/>
                  <a:gd name="T3" fmla="*/ 0 h 424"/>
                  <a:gd name="T4" fmla="*/ 735 w 737"/>
                  <a:gd name="T5" fmla="*/ 59 h 424"/>
                  <a:gd name="T6" fmla="*/ 486 w 737"/>
                  <a:gd name="T7" fmla="*/ 370 h 424"/>
                  <a:gd name="T8" fmla="*/ 51 w 737"/>
                  <a:gd name="T9" fmla="*/ 218 h 424"/>
                  <a:gd name="T10" fmla="*/ 1 w 737"/>
                  <a:gd name="T11" fmla="*/ 48 h 424"/>
                  <a:gd name="T12" fmla="*/ 44 w 737"/>
                  <a:gd name="T13" fmla="*/ 0 h 424"/>
                  <a:gd name="T14" fmla="*/ 60 w 737"/>
                  <a:gd name="T15" fmla="*/ 0 h 424"/>
                  <a:gd name="T16" fmla="*/ 368 w 737"/>
                  <a:gd name="T17" fmla="*/ 0 h 424"/>
                  <a:gd name="T18" fmla="*/ 93 w 737"/>
                  <a:gd name="T19" fmla="*/ 88 h 424"/>
                  <a:gd name="T20" fmla="*/ 382 w 737"/>
                  <a:gd name="T21" fmla="*/ 302 h 424"/>
                  <a:gd name="T22" fmla="*/ 643 w 737"/>
                  <a:gd name="T23" fmla="*/ 88 h 424"/>
                  <a:gd name="T24" fmla="*/ 93 w 737"/>
                  <a:gd name="T25" fmla="*/ 88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7" h="424">
                    <a:moveTo>
                      <a:pt x="368" y="0"/>
                    </a:moveTo>
                    <a:cubicBezTo>
                      <a:pt x="471" y="0"/>
                      <a:pt x="574" y="0"/>
                      <a:pt x="678" y="0"/>
                    </a:cubicBezTo>
                    <a:cubicBezTo>
                      <a:pt x="722" y="0"/>
                      <a:pt x="737" y="16"/>
                      <a:pt x="735" y="59"/>
                    </a:cubicBezTo>
                    <a:cubicBezTo>
                      <a:pt x="727" y="202"/>
                      <a:pt x="633" y="320"/>
                      <a:pt x="486" y="370"/>
                    </a:cubicBezTo>
                    <a:cubicBezTo>
                      <a:pt x="326" y="424"/>
                      <a:pt x="139" y="359"/>
                      <a:pt x="51" y="218"/>
                    </a:cubicBezTo>
                    <a:cubicBezTo>
                      <a:pt x="18" y="166"/>
                      <a:pt x="2" y="109"/>
                      <a:pt x="1" y="48"/>
                    </a:cubicBezTo>
                    <a:cubicBezTo>
                      <a:pt x="0" y="20"/>
                      <a:pt x="16" y="3"/>
                      <a:pt x="44" y="0"/>
                    </a:cubicBezTo>
                    <a:cubicBezTo>
                      <a:pt x="49" y="0"/>
                      <a:pt x="54" y="0"/>
                      <a:pt x="60" y="0"/>
                    </a:cubicBezTo>
                    <a:cubicBezTo>
                      <a:pt x="162" y="0"/>
                      <a:pt x="265" y="0"/>
                      <a:pt x="368" y="0"/>
                    </a:cubicBezTo>
                    <a:close/>
                    <a:moveTo>
                      <a:pt x="93" y="88"/>
                    </a:moveTo>
                    <a:cubicBezTo>
                      <a:pt x="101" y="206"/>
                      <a:pt x="238" y="305"/>
                      <a:pt x="382" y="302"/>
                    </a:cubicBezTo>
                    <a:cubicBezTo>
                      <a:pt x="535" y="299"/>
                      <a:pt x="638" y="171"/>
                      <a:pt x="643" y="88"/>
                    </a:cubicBezTo>
                    <a:cubicBezTo>
                      <a:pt x="460" y="88"/>
                      <a:pt x="277" y="88"/>
                      <a:pt x="93" y="88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6" name="Freeform 77">
                <a:extLst>
                  <a:ext uri="{FF2B5EF4-FFF2-40B4-BE49-F238E27FC236}">
                    <a16:creationId xmlns:a16="http://schemas.microsoft.com/office/drawing/2014/main" id="{D99AD4A3-B396-4A58-A1FD-9A20F07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" y="1547"/>
                <a:ext cx="570" cy="374"/>
              </a:xfrm>
              <a:custGeom>
                <a:avLst/>
                <a:gdLst>
                  <a:gd name="T0" fmla="*/ 154 w 303"/>
                  <a:gd name="T1" fmla="*/ 2 h 199"/>
                  <a:gd name="T2" fmla="*/ 303 w 303"/>
                  <a:gd name="T3" fmla="*/ 151 h 199"/>
                  <a:gd name="T4" fmla="*/ 267 w 303"/>
                  <a:gd name="T5" fmla="*/ 196 h 199"/>
                  <a:gd name="T6" fmla="*/ 218 w 303"/>
                  <a:gd name="T7" fmla="*/ 163 h 199"/>
                  <a:gd name="T8" fmla="*/ 215 w 303"/>
                  <a:gd name="T9" fmla="*/ 143 h 199"/>
                  <a:gd name="T10" fmla="*/ 149 w 303"/>
                  <a:gd name="T11" fmla="*/ 88 h 199"/>
                  <a:gd name="T12" fmla="*/ 88 w 303"/>
                  <a:gd name="T13" fmla="*/ 145 h 199"/>
                  <a:gd name="T14" fmla="*/ 49 w 303"/>
                  <a:gd name="T15" fmla="*/ 196 h 199"/>
                  <a:gd name="T16" fmla="*/ 0 w 303"/>
                  <a:gd name="T17" fmla="*/ 151 h 199"/>
                  <a:gd name="T18" fmla="*/ 154 w 303"/>
                  <a:gd name="T19" fmla="*/ 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3" h="199">
                    <a:moveTo>
                      <a:pt x="154" y="2"/>
                    </a:moveTo>
                    <a:cubicBezTo>
                      <a:pt x="236" y="4"/>
                      <a:pt x="301" y="69"/>
                      <a:pt x="303" y="151"/>
                    </a:cubicBezTo>
                    <a:cubicBezTo>
                      <a:pt x="303" y="173"/>
                      <a:pt x="288" y="193"/>
                      <a:pt x="267" y="196"/>
                    </a:cubicBezTo>
                    <a:cubicBezTo>
                      <a:pt x="243" y="199"/>
                      <a:pt x="223" y="186"/>
                      <a:pt x="218" y="163"/>
                    </a:cubicBezTo>
                    <a:cubicBezTo>
                      <a:pt x="216" y="157"/>
                      <a:pt x="216" y="150"/>
                      <a:pt x="215" y="143"/>
                    </a:cubicBezTo>
                    <a:cubicBezTo>
                      <a:pt x="210" y="110"/>
                      <a:pt x="183" y="88"/>
                      <a:pt x="149" y="88"/>
                    </a:cubicBezTo>
                    <a:cubicBezTo>
                      <a:pt x="117" y="89"/>
                      <a:pt x="92" y="112"/>
                      <a:pt x="88" y="145"/>
                    </a:cubicBezTo>
                    <a:cubicBezTo>
                      <a:pt x="84" y="178"/>
                      <a:pt x="72" y="193"/>
                      <a:pt x="49" y="196"/>
                    </a:cubicBezTo>
                    <a:cubicBezTo>
                      <a:pt x="21" y="199"/>
                      <a:pt x="0" y="180"/>
                      <a:pt x="0" y="151"/>
                    </a:cubicBezTo>
                    <a:cubicBezTo>
                      <a:pt x="1" y="68"/>
                      <a:pt x="70" y="0"/>
                      <a:pt x="154" y="2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37" name="Freeform 78">
                <a:extLst>
                  <a:ext uri="{FF2B5EF4-FFF2-40B4-BE49-F238E27FC236}">
                    <a16:creationId xmlns:a16="http://schemas.microsoft.com/office/drawing/2014/main" id="{118F8114-0BD3-40B8-917A-51A382D78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8" y="1549"/>
                <a:ext cx="572" cy="372"/>
              </a:xfrm>
              <a:custGeom>
                <a:avLst/>
                <a:gdLst>
                  <a:gd name="T0" fmla="*/ 2 w 304"/>
                  <a:gd name="T1" fmla="*/ 142 h 198"/>
                  <a:gd name="T2" fmla="*/ 154 w 304"/>
                  <a:gd name="T3" fmla="*/ 1 h 198"/>
                  <a:gd name="T4" fmla="*/ 303 w 304"/>
                  <a:gd name="T5" fmla="*/ 146 h 198"/>
                  <a:gd name="T6" fmla="*/ 266 w 304"/>
                  <a:gd name="T7" fmla="*/ 195 h 198"/>
                  <a:gd name="T8" fmla="*/ 218 w 304"/>
                  <a:gd name="T9" fmla="*/ 154 h 198"/>
                  <a:gd name="T10" fmla="*/ 162 w 304"/>
                  <a:gd name="T11" fmla="*/ 88 h 198"/>
                  <a:gd name="T12" fmla="*/ 87 w 304"/>
                  <a:gd name="T13" fmla="*/ 152 h 198"/>
                  <a:gd name="T14" fmla="*/ 48 w 304"/>
                  <a:gd name="T15" fmla="*/ 195 h 198"/>
                  <a:gd name="T16" fmla="*/ 2 w 304"/>
                  <a:gd name="T17" fmla="*/ 14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4" h="198">
                    <a:moveTo>
                      <a:pt x="2" y="142"/>
                    </a:moveTo>
                    <a:cubicBezTo>
                      <a:pt x="8" y="60"/>
                      <a:pt x="73" y="0"/>
                      <a:pt x="154" y="1"/>
                    </a:cubicBezTo>
                    <a:cubicBezTo>
                      <a:pt x="236" y="3"/>
                      <a:pt x="300" y="65"/>
                      <a:pt x="303" y="146"/>
                    </a:cubicBezTo>
                    <a:cubicBezTo>
                      <a:pt x="304" y="173"/>
                      <a:pt x="290" y="192"/>
                      <a:pt x="266" y="195"/>
                    </a:cubicBezTo>
                    <a:cubicBezTo>
                      <a:pt x="240" y="198"/>
                      <a:pt x="222" y="183"/>
                      <a:pt x="218" y="154"/>
                    </a:cubicBezTo>
                    <a:cubicBezTo>
                      <a:pt x="211" y="113"/>
                      <a:pt x="194" y="92"/>
                      <a:pt x="162" y="88"/>
                    </a:cubicBezTo>
                    <a:cubicBezTo>
                      <a:pt x="122" y="83"/>
                      <a:pt x="92" y="108"/>
                      <a:pt x="87" y="152"/>
                    </a:cubicBezTo>
                    <a:cubicBezTo>
                      <a:pt x="84" y="178"/>
                      <a:pt x="71" y="193"/>
                      <a:pt x="48" y="195"/>
                    </a:cubicBezTo>
                    <a:cubicBezTo>
                      <a:pt x="18" y="197"/>
                      <a:pt x="0" y="177"/>
                      <a:pt x="2" y="142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90FFA90F-EDAF-4B01-A7C1-2081D4B6A74A}"/>
                </a:ext>
              </a:extLst>
            </p:cNvPr>
            <p:cNvSpPr/>
            <p:nvPr/>
          </p:nvSpPr>
          <p:spPr>
            <a:xfrm>
              <a:off x="2258479" y="6055987"/>
              <a:ext cx="3223265" cy="1228759"/>
            </a:xfrm>
            <a:prstGeom prst="rect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B2EC318A-0D4C-4782-A737-EB6789DC2D52}"/>
                </a:ext>
              </a:extLst>
            </p:cNvPr>
            <p:cNvSpPr txBox="1"/>
            <p:nvPr/>
          </p:nvSpPr>
          <p:spPr>
            <a:xfrm>
              <a:off x="3375187" y="6339506"/>
              <a:ext cx="1858980" cy="66172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Be Grateful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President, AT&amp;T North Carolina</a:t>
              </a:r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974B0C43-5FB6-4585-B1B5-DDC3CB9634B4}"/>
              </a:ext>
            </a:extLst>
          </p:cNvPr>
          <p:cNvGrpSpPr/>
          <p:nvPr/>
        </p:nvGrpSpPr>
        <p:grpSpPr>
          <a:xfrm>
            <a:off x="9148656" y="6055987"/>
            <a:ext cx="3223265" cy="1228759"/>
            <a:chOff x="9148656" y="6055987"/>
            <a:chExt cx="3223265" cy="1228759"/>
          </a:xfrm>
        </p:grpSpPr>
        <p:grpSp>
          <p:nvGrpSpPr>
            <p:cNvPr id="139" name="Group 81">
              <a:extLst>
                <a:ext uri="{FF2B5EF4-FFF2-40B4-BE49-F238E27FC236}">
                  <a16:creationId xmlns:a16="http://schemas.microsoft.com/office/drawing/2014/main" id="{28814C96-2D0D-426F-AE0D-0FD02C4DBCC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364131" y="6339506"/>
              <a:ext cx="685682" cy="661720"/>
              <a:chOff x="1764" y="1084"/>
              <a:chExt cx="2232" cy="2154"/>
            </a:xfrm>
            <a:solidFill>
              <a:schemeClr val="accent5"/>
            </a:solidFill>
          </p:grpSpPr>
          <p:sp>
            <p:nvSpPr>
              <p:cNvPr id="141" name="Freeform 82">
                <a:extLst>
                  <a:ext uri="{FF2B5EF4-FFF2-40B4-BE49-F238E27FC236}">
                    <a16:creationId xmlns:a16="http://schemas.microsoft.com/office/drawing/2014/main" id="{A3AEF7DD-F8AA-4037-A18E-DC53642CDD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63" y="1479"/>
                <a:ext cx="1641" cy="1759"/>
              </a:xfrm>
              <a:custGeom>
                <a:avLst/>
                <a:gdLst>
                  <a:gd name="T0" fmla="*/ 203 w 872"/>
                  <a:gd name="T1" fmla="*/ 894 h 935"/>
                  <a:gd name="T2" fmla="*/ 144 w 872"/>
                  <a:gd name="T3" fmla="*/ 933 h 935"/>
                  <a:gd name="T4" fmla="*/ 100 w 872"/>
                  <a:gd name="T5" fmla="*/ 851 h 935"/>
                  <a:gd name="T6" fmla="*/ 96 w 872"/>
                  <a:gd name="T7" fmla="*/ 826 h 935"/>
                  <a:gd name="T8" fmla="*/ 78 w 872"/>
                  <a:gd name="T9" fmla="*/ 696 h 935"/>
                  <a:gd name="T10" fmla="*/ 132 w 872"/>
                  <a:gd name="T11" fmla="*/ 602 h 935"/>
                  <a:gd name="T12" fmla="*/ 131 w 872"/>
                  <a:gd name="T13" fmla="*/ 579 h 935"/>
                  <a:gd name="T14" fmla="*/ 285 w 872"/>
                  <a:gd name="T15" fmla="*/ 40 h 935"/>
                  <a:gd name="T16" fmla="*/ 571 w 872"/>
                  <a:gd name="T17" fmla="*/ 52 h 935"/>
                  <a:gd name="T18" fmla="*/ 741 w 872"/>
                  <a:gd name="T19" fmla="*/ 182 h 935"/>
                  <a:gd name="T20" fmla="*/ 603 w 872"/>
                  <a:gd name="T21" fmla="*/ 710 h 935"/>
                  <a:gd name="T22" fmla="*/ 415 w 872"/>
                  <a:gd name="T23" fmla="*/ 745 h 935"/>
                  <a:gd name="T24" fmla="*/ 396 w 872"/>
                  <a:gd name="T25" fmla="*/ 754 h 935"/>
                  <a:gd name="T26" fmla="*/ 354 w 872"/>
                  <a:gd name="T27" fmla="*/ 826 h 935"/>
                  <a:gd name="T28" fmla="*/ 203 w 872"/>
                  <a:gd name="T29" fmla="*/ 894 h 935"/>
                  <a:gd name="T30" fmla="*/ 322 w 872"/>
                  <a:gd name="T31" fmla="*/ 770 h 935"/>
                  <a:gd name="T32" fmla="*/ 358 w 872"/>
                  <a:gd name="T33" fmla="*/ 707 h 935"/>
                  <a:gd name="T34" fmla="*/ 399 w 872"/>
                  <a:gd name="T35" fmla="*/ 686 h 935"/>
                  <a:gd name="T36" fmla="*/ 597 w 872"/>
                  <a:gd name="T37" fmla="*/ 649 h 935"/>
                  <a:gd name="T38" fmla="*/ 699 w 872"/>
                  <a:gd name="T39" fmla="*/ 218 h 935"/>
                  <a:gd name="T40" fmla="*/ 555 w 872"/>
                  <a:gd name="T41" fmla="*/ 106 h 935"/>
                  <a:gd name="T42" fmla="*/ 122 w 872"/>
                  <a:gd name="T43" fmla="*/ 363 h 935"/>
                  <a:gd name="T44" fmla="*/ 189 w 872"/>
                  <a:gd name="T45" fmla="*/ 565 h 935"/>
                  <a:gd name="T46" fmla="*/ 192 w 872"/>
                  <a:gd name="T47" fmla="*/ 610 h 935"/>
                  <a:gd name="T48" fmla="*/ 154 w 872"/>
                  <a:gd name="T49" fmla="*/ 673 h 935"/>
                  <a:gd name="T50" fmla="*/ 322 w 872"/>
                  <a:gd name="T51" fmla="*/ 770 h 935"/>
                  <a:gd name="T52" fmla="*/ 128 w 872"/>
                  <a:gd name="T53" fmla="*/ 722 h 935"/>
                  <a:gd name="T54" fmla="*/ 144 w 872"/>
                  <a:gd name="T55" fmla="*/ 794 h 935"/>
                  <a:gd name="T56" fmla="*/ 223 w 872"/>
                  <a:gd name="T57" fmla="*/ 840 h 935"/>
                  <a:gd name="T58" fmla="*/ 293 w 872"/>
                  <a:gd name="T59" fmla="*/ 818 h 935"/>
                  <a:gd name="T60" fmla="*/ 128 w 872"/>
                  <a:gd name="T61" fmla="*/ 722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72" h="935">
                    <a:moveTo>
                      <a:pt x="203" y="894"/>
                    </a:moveTo>
                    <a:cubicBezTo>
                      <a:pt x="190" y="919"/>
                      <a:pt x="172" y="935"/>
                      <a:pt x="144" y="933"/>
                    </a:cubicBezTo>
                    <a:cubicBezTo>
                      <a:pt x="104" y="930"/>
                      <a:pt x="82" y="888"/>
                      <a:pt x="100" y="851"/>
                    </a:cubicBezTo>
                    <a:cubicBezTo>
                      <a:pt x="106" y="840"/>
                      <a:pt x="105" y="835"/>
                      <a:pt x="96" y="826"/>
                    </a:cubicBezTo>
                    <a:cubicBezTo>
                      <a:pt x="61" y="790"/>
                      <a:pt x="54" y="740"/>
                      <a:pt x="78" y="696"/>
                    </a:cubicBezTo>
                    <a:cubicBezTo>
                      <a:pt x="95" y="664"/>
                      <a:pt x="113" y="633"/>
                      <a:pt x="132" y="602"/>
                    </a:cubicBezTo>
                    <a:cubicBezTo>
                      <a:pt x="137" y="593"/>
                      <a:pt x="136" y="588"/>
                      <a:pt x="131" y="579"/>
                    </a:cubicBezTo>
                    <a:cubicBezTo>
                      <a:pt x="0" y="389"/>
                      <a:pt x="74" y="129"/>
                      <a:pt x="285" y="40"/>
                    </a:cubicBezTo>
                    <a:cubicBezTo>
                      <a:pt x="382" y="0"/>
                      <a:pt x="478" y="5"/>
                      <a:pt x="571" y="52"/>
                    </a:cubicBezTo>
                    <a:cubicBezTo>
                      <a:pt x="636" y="85"/>
                      <a:pt x="697" y="122"/>
                      <a:pt x="741" y="182"/>
                    </a:cubicBezTo>
                    <a:cubicBezTo>
                      <a:pt x="872" y="360"/>
                      <a:pt x="806" y="613"/>
                      <a:pt x="603" y="710"/>
                    </a:cubicBezTo>
                    <a:cubicBezTo>
                      <a:pt x="543" y="738"/>
                      <a:pt x="481" y="751"/>
                      <a:pt x="415" y="745"/>
                    </a:cubicBezTo>
                    <a:cubicBezTo>
                      <a:pt x="409" y="744"/>
                      <a:pt x="400" y="749"/>
                      <a:pt x="396" y="754"/>
                    </a:cubicBezTo>
                    <a:cubicBezTo>
                      <a:pt x="381" y="777"/>
                      <a:pt x="368" y="802"/>
                      <a:pt x="354" y="826"/>
                    </a:cubicBezTo>
                    <a:cubicBezTo>
                      <a:pt x="315" y="894"/>
                      <a:pt x="280" y="910"/>
                      <a:pt x="203" y="894"/>
                    </a:cubicBezTo>
                    <a:close/>
                    <a:moveTo>
                      <a:pt x="322" y="770"/>
                    </a:moveTo>
                    <a:cubicBezTo>
                      <a:pt x="335" y="749"/>
                      <a:pt x="348" y="729"/>
                      <a:pt x="358" y="707"/>
                    </a:cubicBezTo>
                    <a:cubicBezTo>
                      <a:pt x="367" y="689"/>
                      <a:pt x="379" y="682"/>
                      <a:pt x="399" y="686"/>
                    </a:cubicBezTo>
                    <a:cubicBezTo>
                      <a:pt x="470" y="699"/>
                      <a:pt x="536" y="684"/>
                      <a:pt x="597" y="649"/>
                    </a:cubicBezTo>
                    <a:cubicBezTo>
                      <a:pt x="756" y="560"/>
                      <a:pt x="802" y="361"/>
                      <a:pt x="699" y="218"/>
                    </a:cubicBezTo>
                    <a:cubicBezTo>
                      <a:pt x="662" y="166"/>
                      <a:pt x="609" y="136"/>
                      <a:pt x="555" y="106"/>
                    </a:cubicBezTo>
                    <a:cubicBezTo>
                      <a:pt x="364" y="2"/>
                      <a:pt x="130" y="130"/>
                      <a:pt x="122" y="363"/>
                    </a:cubicBezTo>
                    <a:cubicBezTo>
                      <a:pt x="120" y="439"/>
                      <a:pt x="140" y="507"/>
                      <a:pt x="189" y="565"/>
                    </a:cubicBezTo>
                    <a:cubicBezTo>
                      <a:pt x="202" y="580"/>
                      <a:pt x="203" y="593"/>
                      <a:pt x="192" y="610"/>
                    </a:cubicBezTo>
                    <a:cubicBezTo>
                      <a:pt x="178" y="630"/>
                      <a:pt x="167" y="651"/>
                      <a:pt x="154" y="673"/>
                    </a:cubicBezTo>
                    <a:cubicBezTo>
                      <a:pt x="210" y="706"/>
                      <a:pt x="265" y="737"/>
                      <a:pt x="322" y="770"/>
                    </a:cubicBezTo>
                    <a:close/>
                    <a:moveTo>
                      <a:pt x="128" y="722"/>
                    </a:moveTo>
                    <a:cubicBezTo>
                      <a:pt x="113" y="750"/>
                      <a:pt x="118" y="778"/>
                      <a:pt x="144" y="794"/>
                    </a:cubicBezTo>
                    <a:cubicBezTo>
                      <a:pt x="169" y="811"/>
                      <a:pt x="196" y="826"/>
                      <a:pt x="223" y="840"/>
                    </a:cubicBezTo>
                    <a:cubicBezTo>
                      <a:pt x="250" y="854"/>
                      <a:pt x="276" y="845"/>
                      <a:pt x="293" y="818"/>
                    </a:cubicBezTo>
                    <a:cubicBezTo>
                      <a:pt x="238" y="786"/>
                      <a:pt x="183" y="754"/>
                      <a:pt x="128" y="722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2" name="Freeform 83">
                <a:extLst>
                  <a:ext uri="{FF2B5EF4-FFF2-40B4-BE49-F238E27FC236}">
                    <a16:creationId xmlns:a16="http://schemas.microsoft.com/office/drawing/2014/main" id="{F5AD565B-4588-43BA-A61E-7F3D3B9E1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3" y="2152"/>
                <a:ext cx="363" cy="106"/>
              </a:xfrm>
              <a:custGeom>
                <a:avLst/>
                <a:gdLst>
                  <a:gd name="T0" fmla="*/ 98 w 193"/>
                  <a:gd name="T1" fmla="*/ 1 h 56"/>
                  <a:gd name="T2" fmla="*/ 160 w 193"/>
                  <a:gd name="T3" fmla="*/ 1 h 56"/>
                  <a:gd name="T4" fmla="*/ 193 w 193"/>
                  <a:gd name="T5" fmla="*/ 27 h 56"/>
                  <a:gd name="T6" fmla="*/ 161 w 193"/>
                  <a:gd name="T7" fmla="*/ 56 h 56"/>
                  <a:gd name="T8" fmla="*/ 30 w 193"/>
                  <a:gd name="T9" fmla="*/ 56 h 56"/>
                  <a:gd name="T10" fmla="*/ 0 w 193"/>
                  <a:gd name="T11" fmla="*/ 28 h 56"/>
                  <a:gd name="T12" fmla="*/ 30 w 193"/>
                  <a:gd name="T13" fmla="*/ 1 h 56"/>
                  <a:gd name="T14" fmla="*/ 98 w 193"/>
                  <a:gd name="T15" fmla="*/ 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56">
                    <a:moveTo>
                      <a:pt x="98" y="1"/>
                    </a:moveTo>
                    <a:cubicBezTo>
                      <a:pt x="119" y="1"/>
                      <a:pt x="139" y="0"/>
                      <a:pt x="160" y="1"/>
                    </a:cubicBezTo>
                    <a:cubicBezTo>
                      <a:pt x="181" y="1"/>
                      <a:pt x="192" y="10"/>
                      <a:pt x="193" y="27"/>
                    </a:cubicBezTo>
                    <a:cubicBezTo>
                      <a:pt x="193" y="44"/>
                      <a:pt x="182" y="56"/>
                      <a:pt x="161" y="56"/>
                    </a:cubicBezTo>
                    <a:cubicBezTo>
                      <a:pt x="118" y="56"/>
                      <a:pt x="74" y="56"/>
                      <a:pt x="30" y="56"/>
                    </a:cubicBezTo>
                    <a:cubicBezTo>
                      <a:pt x="11" y="56"/>
                      <a:pt x="0" y="44"/>
                      <a:pt x="0" y="28"/>
                    </a:cubicBezTo>
                    <a:cubicBezTo>
                      <a:pt x="0" y="12"/>
                      <a:pt x="11" y="1"/>
                      <a:pt x="30" y="1"/>
                    </a:cubicBezTo>
                    <a:cubicBezTo>
                      <a:pt x="53" y="0"/>
                      <a:pt x="75" y="1"/>
                      <a:pt x="98" y="1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43" name="Freeform 84">
                <a:extLst>
                  <a:ext uri="{FF2B5EF4-FFF2-40B4-BE49-F238E27FC236}">
                    <a16:creationId xmlns:a16="http://schemas.microsoft.com/office/drawing/2014/main" id="{5278A4F1-BC76-4968-AED8-C0C847989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4" y="2143"/>
                <a:ext cx="363" cy="103"/>
              </a:xfrm>
              <a:custGeom>
                <a:avLst/>
                <a:gdLst>
                  <a:gd name="T0" fmla="*/ 96 w 193"/>
                  <a:gd name="T1" fmla="*/ 0 h 55"/>
                  <a:gd name="T2" fmla="*/ 162 w 193"/>
                  <a:gd name="T3" fmla="*/ 0 h 55"/>
                  <a:gd name="T4" fmla="*/ 193 w 193"/>
                  <a:gd name="T5" fmla="*/ 27 h 55"/>
                  <a:gd name="T6" fmla="*/ 165 w 193"/>
                  <a:gd name="T7" fmla="*/ 55 h 55"/>
                  <a:gd name="T8" fmla="*/ 28 w 193"/>
                  <a:gd name="T9" fmla="*/ 55 h 55"/>
                  <a:gd name="T10" fmla="*/ 0 w 193"/>
                  <a:gd name="T11" fmla="*/ 27 h 55"/>
                  <a:gd name="T12" fmla="*/ 31 w 193"/>
                  <a:gd name="T13" fmla="*/ 0 h 55"/>
                  <a:gd name="T14" fmla="*/ 96 w 193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55">
                    <a:moveTo>
                      <a:pt x="96" y="0"/>
                    </a:moveTo>
                    <a:cubicBezTo>
                      <a:pt x="118" y="0"/>
                      <a:pt x="140" y="0"/>
                      <a:pt x="162" y="0"/>
                    </a:cubicBezTo>
                    <a:cubicBezTo>
                      <a:pt x="182" y="1"/>
                      <a:pt x="193" y="10"/>
                      <a:pt x="193" y="27"/>
                    </a:cubicBezTo>
                    <a:cubicBezTo>
                      <a:pt x="193" y="45"/>
                      <a:pt x="182" y="54"/>
                      <a:pt x="165" y="55"/>
                    </a:cubicBezTo>
                    <a:cubicBezTo>
                      <a:pt x="120" y="55"/>
                      <a:pt x="74" y="55"/>
                      <a:pt x="28" y="55"/>
                    </a:cubicBezTo>
                    <a:cubicBezTo>
                      <a:pt x="11" y="54"/>
                      <a:pt x="1" y="45"/>
                      <a:pt x="0" y="27"/>
                    </a:cubicBezTo>
                    <a:cubicBezTo>
                      <a:pt x="0" y="10"/>
                      <a:pt x="11" y="1"/>
                      <a:pt x="31" y="0"/>
                    </a:cubicBezTo>
                    <a:cubicBezTo>
                      <a:pt x="53" y="0"/>
                      <a:pt x="75" y="0"/>
                      <a:pt x="96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44" name="Freeform 85">
                <a:extLst>
                  <a:ext uri="{FF2B5EF4-FFF2-40B4-BE49-F238E27FC236}">
                    <a16:creationId xmlns:a16="http://schemas.microsoft.com/office/drawing/2014/main" id="{D46CD75E-AEDD-48A9-B672-7A3A6BA81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" y="1084"/>
                <a:ext cx="104" cy="367"/>
              </a:xfrm>
              <a:custGeom>
                <a:avLst/>
                <a:gdLst>
                  <a:gd name="T0" fmla="*/ 55 w 55"/>
                  <a:gd name="T1" fmla="*/ 99 h 195"/>
                  <a:gd name="T2" fmla="*/ 55 w 55"/>
                  <a:gd name="T3" fmla="*/ 163 h 195"/>
                  <a:gd name="T4" fmla="*/ 27 w 55"/>
                  <a:gd name="T5" fmla="*/ 195 h 195"/>
                  <a:gd name="T6" fmla="*/ 0 w 55"/>
                  <a:gd name="T7" fmla="*/ 162 h 195"/>
                  <a:gd name="T8" fmla="*/ 0 w 55"/>
                  <a:gd name="T9" fmla="*/ 34 h 195"/>
                  <a:gd name="T10" fmla="*/ 27 w 55"/>
                  <a:gd name="T11" fmla="*/ 1 h 195"/>
                  <a:gd name="T12" fmla="*/ 55 w 55"/>
                  <a:gd name="T13" fmla="*/ 33 h 195"/>
                  <a:gd name="T14" fmla="*/ 55 w 55"/>
                  <a:gd name="T15" fmla="*/ 9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95">
                    <a:moveTo>
                      <a:pt x="55" y="99"/>
                    </a:moveTo>
                    <a:cubicBezTo>
                      <a:pt x="55" y="120"/>
                      <a:pt x="55" y="142"/>
                      <a:pt x="55" y="163"/>
                    </a:cubicBezTo>
                    <a:cubicBezTo>
                      <a:pt x="54" y="183"/>
                      <a:pt x="43" y="195"/>
                      <a:pt x="27" y="195"/>
                    </a:cubicBezTo>
                    <a:cubicBezTo>
                      <a:pt x="11" y="195"/>
                      <a:pt x="0" y="182"/>
                      <a:pt x="0" y="162"/>
                    </a:cubicBezTo>
                    <a:cubicBezTo>
                      <a:pt x="0" y="119"/>
                      <a:pt x="0" y="77"/>
                      <a:pt x="0" y="34"/>
                    </a:cubicBezTo>
                    <a:cubicBezTo>
                      <a:pt x="0" y="14"/>
                      <a:pt x="11" y="1"/>
                      <a:pt x="27" y="1"/>
                    </a:cubicBezTo>
                    <a:cubicBezTo>
                      <a:pt x="42" y="0"/>
                      <a:pt x="54" y="14"/>
                      <a:pt x="55" y="33"/>
                    </a:cubicBezTo>
                    <a:cubicBezTo>
                      <a:pt x="55" y="55"/>
                      <a:pt x="55" y="77"/>
                      <a:pt x="55" y="99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45" name="Freeform 86">
                <a:extLst>
                  <a:ext uri="{FF2B5EF4-FFF2-40B4-BE49-F238E27FC236}">
                    <a16:creationId xmlns:a16="http://schemas.microsoft.com/office/drawing/2014/main" id="{66CB77AB-4D8C-4C00-B60D-B5D0EA459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1" y="1222"/>
                <a:ext cx="246" cy="346"/>
              </a:xfrm>
              <a:custGeom>
                <a:avLst/>
                <a:gdLst>
                  <a:gd name="T0" fmla="*/ 131 w 131"/>
                  <a:gd name="T1" fmla="*/ 28 h 184"/>
                  <a:gd name="T2" fmla="*/ 122 w 131"/>
                  <a:gd name="T3" fmla="*/ 51 h 184"/>
                  <a:gd name="T4" fmla="*/ 59 w 131"/>
                  <a:gd name="T5" fmla="*/ 160 h 184"/>
                  <a:gd name="T6" fmla="*/ 18 w 131"/>
                  <a:gd name="T7" fmla="*/ 175 h 184"/>
                  <a:gd name="T8" fmla="*/ 11 w 131"/>
                  <a:gd name="T9" fmla="*/ 132 h 184"/>
                  <a:gd name="T10" fmla="*/ 76 w 131"/>
                  <a:gd name="T11" fmla="*/ 20 h 184"/>
                  <a:gd name="T12" fmla="*/ 108 w 131"/>
                  <a:gd name="T13" fmla="*/ 6 h 184"/>
                  <a:gd name="T14" fmla="*/ 131 w 131"/>
                  <a:gd name="T15" fmla="*/ 28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1" h="184">
                    <a:moveTo>
                      <a:pt x="131" y="28"/>
                    </a:moveTo>
                    <a:cubicBezTo>
                      <a:pt x="127" y="39"/>
                      <a:pt x="125" y="45"/>
                      <a:pt x="122" y="51"/>
                    </a:cubicBezTo>
                    <a:cubicBezTo>
                      <a:pt x="101" y="87"/>
                      <a:pt x="80" y="124"/>
                      <a:pt x="59" y="160"/>
                    </a:cubicBezTo>
                    <a:cubicBezTo>
                      <a:pt x="47" y="179"/>
                      <a:pt x="33" y="184"/>
                      <a:pt x="18" y="175"/>
                    </a:cubicBezTo>
                    <a:cubicBezTo>
                      <a:pt x="3" y="167"/>
                      <a:pt x="0" y="151"/>
                      <a:pt x="11" y="132"/>
                    </a:cubicBezTo>
                    <a:cubicBezTo>
                      <a:pt x="33" y="94"/>
                      <a:pt x="54" y="57"/>
                      <a:pt x="76" y="20"/>
                    </a:cubicBezTo>
                    <a:cubicBezTo>
                      <a:pt x="83" y="8"/>
                      <a:pt x="94" y="0"/>
                      <a:pt x="108" y="6"/>
                    </a:cubicBezTo>
                    <a:cubicBezTo>
                      <a:pt x="117" y="11"/>
                      <a:pt x="124" y="21"/>
                      <a:pt x="131" y="28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46" name="Freeform 87">
                <a:extLst>
                  <a:ext uri="{FF2B5EF4-FFF2-40B4-BE49-F238E27FC236}">
                    <a16:creationId xmlns:a16="http://schemas.microsoft.com/office/drawing/2014/main" id="{3913DB4B-708C-46AA-AE00-69D884810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8" y="2549"/>
                <a:ext cx="335" cy="254"/>
              </a:xfrm>
              <a:custGeom>
                <a:avLst/>
                <a:gdLst>
                  <a:gd name="T0" fmla="*/ 177 w 178"/>
                  <a:gd name="T1" fmla="*/ 95 h 135"/>
                  <a:gd name="T2" fmla="*/ 141 w 178"/>
                  <a:gd name="T3" fmla="*/ 126 h 135"/>
                  <a:gd name="T4" fmla="*/ 15 w 178"/>
                  <a:gd name="T5" fmla="*/ 54 h 135"/>
                  <a:gd name="T6" fmla="*/ 7 w 178"/>
                  <a:gd name="T7" fmla="*/ 18 h 135"/>
                  <a:gd name="T8" fmla="*/ 41 w 178"/>
                  <a:gd name="T9" fmla="*/ 7 h 135"/>
                  <a:gd name="T10" fmla="*/ 167 w 178"/>
                  <a:gd name="T11" fmla="*/ 80 h 135"/>
                  <a:gd name="T12" fmla="*/ 177 w 178"/>
                  <a:gd name="T13" fmla="*/ 9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8" h="135">
                    <a:moveTo>
                      <a:pt x="177" y="95"/>
                    </a:moveTo>
                    <a:cubicBezTo>
                      <a:pt x="178" y="120"/>
                      <a:pt x="158" y="135"/>
                      <a:pt x="141" y="126"/>
                    </a:cubicBezTo>
                    <a:cubicBezTo>
                      <a:pt x="98" y="103"/>
                      <a:pt x="56" y="79"/>
                      <a:pt x="15" y="54"/>
                    </a:cubicBezTo>
                    <a:cubicBezTo>
                      <a:pt x="2" y="46"/>
                      <a:pt x="0" y="32"/>
                      <a:pt x="7" y="18"/>
                    </a:cubicBezTo>
                    <a:cubicBezTo>
                      <a:pt x="15" y="5"/>
                      <a:pt x="28" y="0"/>
                      <a:pt x="41" y="7"/>
                    </a:cubicBezTo>
                    <a:cubicBezTo>
                      <a:pt x="84" y="30"/>
                      <a:pt x="126" y="55"/>
                      <a:pt x="167" y="80"/>
                    </a:cubicBezTo>
                    <a:cubicBezTo>
                      <a:pt x="173" y="84"/>
                      <a:pt x="176" y="93"/>
                      <a:pt x="177" y="95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7" name="Freeform 88">
                <a:extLst>
                  <a:ext uri="{FF2B5EF4-FFF2-40B4-BE49-F238E27FC236}">
                    <a16:creationId xmlns:a16="http://schemas.microsoft.com/office/drawing/2014/main" id="{E794696B-DB8E-49BA-882A-3135DB417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2" y="1613"/>
                <a:ext cx="337" cy="254"/>
              </a:xfrm>
              <a:custGeom>
                <a:avLst/>
                <a:gdLst>
                  <a:gd name="T0" fmla="*/ 179 w 179"/>
                  <a:gd name="T1" fmla="*/ 95 h 135"/>
                  <a:gd name="T2" fmla="*/ 138 w 179"/>
                  <a:gd name="T3" fmla="*/ 124 h 135"/>
                  <a:gd name="T4" fmla="*/ 17 w 179"/>
                  <a:gd name="T5" fmla="*/ 55 h 135"/>
                  <a:gd name="T6" fmla="*/ 8 w 179"/>
                  <a:gd name="T7" fmla="*/ 18 h 135"/>
                  <a:gd name="T8" fmla="*/ 44 w 179"/>
                  <a:gd name="T9" fmla="*/ 8 h 135"/>
                  <a:gd name="T10" fmla="*/ 165 w 179"/>
                  <a:gd name="T11" fmla="*/ 77 h 135"/>
                  <a:gd name="T12" fmla="*/ 179 w 179"/>
                  <a:gd name="T13" fmla="*/ 9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" h="135">
                    <a:moveTo>
                      <a:pt x="179" y="95"/>
                    </a:moveTo>
                    <a:cubicBezTo>
                      <a:pt x="179" y="121"/>
                      <a:pt x="158" y="135"/>
                      <a:pt x="138" y="124"/>
                    </a:cubicBezTo>
                    <a:cubicBezTo>
                      <a:pt x="97" y="102"/>
                      <a:pt x="57" y="79"/>
                      <a:pt x="17" y="55"/>
                    </a:cubicBezTo>
                    <a:cubicBezTo>
                      <a:pt x="3" y="46"/>
                      <a:pt x="0" y="32"/>
                      <a:pt x="8" y="18"/>
                    </a:cubicBezTo>
                    <a:cubicBezTo>
                      <a:pt x="17" y="4"/>
                      <a:pt x="30" y="0"/>
                      <a:pt x="44" y="8"/>
                    </a:cubicBezTo>
                    <a:cubicBezTo>
                      <a:pt x="85" y="30"/>
                      <a:pt x="125" y="53"/>
                      <a:pt x="165" y="77"/>
                    </a:cubicBezTo>
                    <a:cubicBezTo>
                      <a:pt x="172" y="82"/>
                      <a:pt x="176" y="91"/>
                      <a:pt x="179" y="95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48" name="Freeform 89">
                <a:extLst>
                  <a:ext uri="{FF2B5EF4-FFF2-40B4-BE49-F238E27FC236}">
                    <a16:creationId xmlns:a16="http://schemas.microsoft.com/office/drawing/2014/main" id="{9965AF6A-5011-441D-A2D5-081BC4B8C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3" y="1222"/>
                <a:ext cx="247" cy="334"/>
              </a:xfrm>
              <a:custGeom>
                <a:avLst/>
                <a:gdLst>
                  <a:gd name="T0" fmla="*/ 131 w 131"/>
                  <a:gd name="T1" fmla="*/ 156 h 178"/>
                  <a:gd name="T2" fmla="*/ 109 w 131"/>
                  <a:gd name="T3" fmla="*/ 177 h 178"/>
                  <a:gd name="T4" fmla="*/ 79 w 131"/>
                  <a:gd name="T5" fmla="*/ 166 h 178"/>
                  <a:gd name="T6" fmla="*/ 47 w 131"/>
                  <a:gd name="T7" fmla="*/ 114 h 178"/>
                  <a:gd name="T8" fmla="*/ 10 w 131"/>
                  <a:gd name="T9" fmla="*/ 50 h 178"/>
                  <a:gd name="T10" fmla="*/ 18 w 131"/>
                  <a:gd name="T11" fmla="*/ 8 h 178"/>
                  <a:gd name="T12" fmla="*/ 57 w 131"/>
                  <a:gd name="T13" fmla="*/ 21 h 178"/>
                  <a:gd name="T14" fmla="*/ 123 w 131"/>
                  <a:gd name="T15" fmla="*/ 135 h 178"/>
                  <a:gd name="T16" fmla="*/ 131 w 131"/>
                  <a:gd name="T17" fmla="*/ 156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" h="178">
                    <a:moveTo>
                      <a:pt x="131" y="156"/>
                    </a:moveTo>
                    <a:cubicBezTo>
                      <a:pt x="124" y="163"/>
                      <a:pt x="118" y="175"/>
                      <a:pt x="109" y="177"/>
                    </a:cubicBezTo>
                    <a:cubicBezTo>
                      <a:pt x="100" y="178"/>
                      <a:pt x="85" y="174"/>
                      <a:pt x="79" y="166"/>
                    </a:cubicBezTo>
                    <a:cubicBezTo>
                      <a:pt x="66" y="151"/>
                      <a:pt x="57" y="131"/>
                      <a:pt x="47" y="114"/>
                    </a:cubicBezTo>
                    <a:cubicBezTo>
                      <a:pt x="34" y="92"/>
                      <a:pt x="22" y="71"/>
                      <a:pt x="10" y="50"/>
                    </a:cubicBezTo>
                    <a:cubicBezTo>
                      <a:pt x="0" y="32"/>
                      <a:pt x="4" y="16"/>
                      <a:pt x="18" y="8"/>
                    </a:cubicBezTo>
                    <a:cubicBezTo>
                      <a:pt x="33" y="0"/>
                      <a:pt x="47" y="4"/>
                      <a:pt x="57" y="21"/>
                    </a:cubicBezTo>
                    <a:cubicBezTo>
                      <a:pt x="79" y="59"/>
                      <a:pt x="101" y="97"/>
                      <a:pt x="123" y="135"/>
                    </a:cubicBezTo>
                    <a:cubicBezTo>
                      <a:pt x="126" y="140"/>
                      <a:pt x="127" y="146"/>
                      <a:pt x="131" y="156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49" name="Freeform 90">
                <a:extLst>
                  <a:ext uri="{FF2B5EF4-FFF2-40B4-BE49-F238E27FC236}">
                    <a16:creationId xmlns:a16="http://schemas.microsoft.com/office/drawing/2014/main" id="{A4BCEAE1-7A38-4200-AF40-9A80779A88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6" y="1609"/>
                <a:ext cx="337" cy="252"/>
              </a:xfrm>
              <a:custGeom>
                <a:avLst/>
                <a:gdLst>
                  <a:gd name="T0" fmla="*/ 179 w 179"/>
                  <a:gd name="T1" fmla="*/ 40 h 134"/>
                  <a:gd name="T2" fmla="*/ 163 w 179"/>
                  <a:gd name="T3" fmla="*/ 59 h 134"/>
                  <a:gd name="T4" fmla="*/ 49 w 179"/>
                  <a:gd name="T5" fmla="*/ 125 h 134"/>
                  <a:gd name="T6" fmla="*/ 8 w 179"/>
                  <a:gd name="T7" fmla="*/ 116 h 134"/>
                  <a:gd name="T8" fmla="*/ 22 w 179"/>
                  <a:gd name="T9" fmla="*/ 77 h 134"/>
                  <a:gd name="T10" fmla="*/ 136 w 179"/>
                  <a:gd name="T11" fmla="*/ 12 h 134"/>
                  <a:gd name="T12" fmla="*/ 179 w 179"/>
                  <a:gd name="T13" fmla="*/ 4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" h="134">
                    <a:moveTo>
                      <a:pt x="179" y="40"/>
                    </a:moveTo>
                    <a:cubicBezTo>
                      <a:pt x="176" y="44"/>
                      <a:pt x="171" y="54"/>
                      <a:pt x="163" y="59"/>
                    </a:cubicBezTo>
                    <a:cubicBezTo>
                      <a:pt x="125" y="82"/>
                      <a:pt x="87" y="103"/>
                      <a:pt x="49" y="125"/>
                    </a:cubicBezTo>
                    <a:cubicBezTo>
                      <a:pt x="32" y="134"/>
                      <a:pt x="15" y="130"/>
                      <a:pt x="8" y="116"/>
                    </a:cubicBezTo>
                    <a:cubicBezTo>
                      <a:pt x="0" y="102"/>
                      <a:pt x="5" y="87"/>
                      <a:pt x="22" y="77"/>
                    </a:cubicBezTo>
                    <a:cubicBezTo>
                      <a:pt x="59" y="55"/>
                      <a:pt x="97" y="33"/>
                      <a:pt x="136" y="12"/>
                    </a:cubicBezTo>
                    <a:cubicBezTo>
                      <a:pt x="157" y="0"/>
                      <a:pt x="178" y="11"/>
                      <a:pt x="179" y="40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  <p:sp>
            <p:nvSpPr>
              <p:cNvPr id="150" name="Freeform 91">
                <a:extLst>
                  <a:ext uri="{FF2B5EF4-FFF2-40B4-BE49-F238E27FC236}">
                    <a16:creationId xmlns:a16="http://schemas.microsoft.com/office/drawing/2014/main" id="{1D3B8D9E-BF2F-43D7-B89D-6366FD219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" y="2833"/>
                <a:ext cx="252" cy="337"/>
              </a:xfrm>
              <a:custGeom>
                <a:avLst/>
                <a:gdLst>
                  <a:gd name="T0" fmla="*/ 94 w 134"/>
                  <a:gd name="T1" fmla="*/ 179 h 179"/>
                  <a:gd name="T2" fmla="*/ 75 w 134"/>
                  <a:gd name="T3" fmla="*/ 163 h 179"/>
                  <a:gd name="T4" fmla="*/ 8 w 134"/>
                  <a:gd name="T5" fmla="*/ 47 h 179"/>
                  <a:gd name="T6" fmla="*/ 17 w 134"/>
                  <a:gd name="T7" fmla="*/ 9 h 179"/>
                  <a:gd name="T8" fmla="*/ 56 w 134"/>
                  <a:gd name="T9" fmla="*/ 20 h 179"/>
                  <a:gd name="T10" fmla="*/ 123 w 134"/>
                  <a:gd name="T11" fmla="*/ 137 h 179"/>
                  <a:gd name="T12" fmla="*/ 94 w 134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" h="179">
                    <a:moveTo>
                      <a:pt x="94" y="179"/>
                    </a:moveTo>
                    <a:cubicBezTo>
                      <a:pt x="90" y="176"/>
                      <a:pt x="80" y="171"/>
                      <a:pt x="75" y="163"/>
                    </a:cubicBezTo>
                    <a:cubicBezTo>
                      <a:pt x="52" y="125"/>
                      <a:pt x="30" y="86"/>
                      <a:pt x="8" y="47"/>
                    </a:cubicBezTo>
                    <a:cubicBezTo>
                      <a:pt x="0" y="32"/>
                      <a:pt x="2" y="19"/>
                      <a:pt x="17" y="9"/>
                    </a:cubicBezTo>
                    <a:cubicBezTo>
                      <a:pt x="30" y="0"/>
                      <a:pt x="46" y="4"/>
                      <a:pt x="56" y="20"/>
                    </a:cubicBezTo>
                    <a:cubicBezTo>
                      <a:pt x="79" y="59"/>
                      <a:pt x="101" y="98"/>
                      <a:pt x="123" y="137"/>
                    </a:cubicBezTo>
                    <a:cubicBezTo>
                      <a:pt x="134" y="158"/>
                      <a:pt x="122" y="179"/>
                      <a:pt x="94" y="179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109728" tIns="54864" rIns="109728" bIns="5486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2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6F04409A-7A60-4162-9BB8-EE3F6A799949}"/>
                </a:ext>
              </a:extLst>
            </p:cNvPr>
            <p:cNvSpPr/>
            <p:nvPr/>
          </p:nvSpPr>
          <p:spPr>
            <a:xfrm>
              <a:off x="9148656" y="6055987"/>
              <a:ext cx="3223265" cy="1228759"/>
            </a:xfrm>
            <a:prstGeom prst="rect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0C1CE88F-F9E7-4B33-B78B-6C03AB2CE2CC}"/>
                </a:ext>
              </a:extLst>
            </p:cNvPr>
            <p:cNvSpPr txBox="1"/>
            <p:nvPr/>
          </p:nvSpPr>
          <p:spPr>
            <a:xfrm>
              <a:off x="10265364" y="6339506"/>
              <a:ext cx="1858980" cy="66172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/>
                <a:t>Make A Difference</a:t>
              </a:r>
            </a:p>
            <a:p>
              <a:pPr algn="l">
                <a:spcBef>
                  <a:spcPts val="0"/>
                </a:spcBef>
              </a:pPr>
              <a:r>
                <a:rPr lang="en-US" sz="1100" b="0" dirty="0"/>
                <a:t>SVP, Human Resources &amp; Chief Diversity Officer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666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C35789D-344B-4B6F-AC1F-FB3EA4265073}"/>
              </a:ext>
            </a:extLst>
          </p:cNvPr>
          <p:cNvSpPr/>
          <p:nvPr/>
        </p:nvSpPr>
        <p:spPr>
          <a:xfrm>
            <a:off x="6400800" y="6331819"/>
            <a:ext cx="4495168" cy="6251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Cynt Marshall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3C63DD-CCAF-96B7-CDD9-0605AE7532BA}"/>
              </a:ext>
            </a:extLst>
          </p:cNvPr>
          <p:cNvSpPr txBox="1"/>
          <p:nvPr/>
        </p:nvSpPr>
        <p:spPr>
          <a:xfrm>
            <a:off x="2883538" y="307124"/>
            <a:ext cx="7327726" cy="343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5400" b="1" dirty="0" err="1">
                <a:solidFill>
                  <a:schemeClr val="bg1"/>
                </a:solidFill>
                <a:latin typeface="+mj-lt"/>
              </a:rPr>
              <a:t>A</a:t>
            </a:r>
            <a:r>
              <a:rPr lang="en-US" sz="5400" b="1" i="0" dirty="0" err="1">
                <a:solidFill>
                  <a:schemeClr val="bg1"/>
                </a:solidFill>
                <a:effectLst/>
                <a:latin typeface="+mj-lt"/>
              </a:rPr>
              <a:t>g·ile</a:t>
            </a:r>
            <a:endParaRPr lang="en-US" sz="5400" b="1" i="0" dirty="0">
              <a:solidFill>
                <a:schemeClr val="bg1"/>
              </a:solidFill>
              <a:effectLst/>
              <a:latin typeface="+mj-lt"/>
            </a:endParaRPr>
          </a:p>
          <a:p>
            <a:pPr algn="l"/>
            <a:endParaRPr lang="en-US" b="0" i="0" dirty="0">
              <a:solidFill>
                <a:schemeClr val="bg1"/>
              </a:solidFill>
              <a:effectLst/>
              <a:latin typeface="+mj-lt"/>
            </a:endParaRPr>
          </a:p>
          <a:p>
            <a:pPr algn="l" fontAlgn="t"/>
            <a:r>
              <a:rPr lang="en-US" sz="4000" b="0" i="0" dirty="0">
                <a:solidFill>
                  <a:schemeClr val="bg1"/>
                </a:solidFill>
                <a:effectLst/>
                <a:latin typeface="+mj-lt"/>
              </a:rPr>
              <a:t>[ˈ</a:t>
            </a:r>
            <a:r>
              <a:rPr lang="en-US" sz="4000" b="0" i="0" dirty="0" err="1">
                <a:solidFill>
                  <a:schemeClr val="bg1"/>
                </a:solidFill>
                <a:effectLst/>
                <a:latin typeface="+mj-lt"/>
              </a:rPr>
              <a:t>ajəl</a:t>
            </a:r>
            <a:r>
              <a:rPr lang="en-US" sz="4000" b="0" i="0" dirty="0">
                <a:solidFill>
                  <a:schemeClr val="bg1"/>
                </a:solidFill>
                <a:effectLst/>
                <a:latin typeface="+mj-lt"/>
              </a:rPr>
              <a:t>]</a:t>
            </a:r>
          </a:p>
          <a:p>
            <a:pPr algn="l" fontAlgn="t"/>
            <a:endParaRPr lang="en-US" b="0" i="0" dirty="0">
              <a:solidFill>
                <a:schemeClr val="bg1"/>
              </a:solidFill>
              <a:effectLst/>
              <a:latin typeface="+mj-lt"/>
            </a:endParaRPr>
          </a:p>
          <a:p>
            <a:pPr algn="l"/>
            <a:r>
              <a:rPr lang="en-US" sz="3200" b="1" i="1" dirty="0">
                <a:solidFill>
                  <a:schemeClr val="bg1"/>
                </a:solidFill>
                <a:latin typeface="+mj-lt"/>
              </a:rPr>
              <a:t>a</a:t>
            </a:r>
            <a:r>
              <a:rPr lang="en-US" sz="3200" b="1" i="1" dirty="0">
                <a:solidFill>
                  <a:schemeClr val="bg1"/>
                </a:solidFill>
                <a:effectLst/>
                <a:latin typeface="+mj-lt"/>
              </a:rPr>
              <a:t>djective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+mj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chemeClr val="bg1"/>
                </a:solidFill>
                <a:effectLst/>
                <a:latin typeface="+mj-lt"/>
              </a:rPr>
              <a:t>able to move </a:t>
            </a:r>
            <a:r>
              <a:rPr lang="en-US" sz="2800" b="1" i="0" dirty="0">
                <a:solidFill>
                  <a:srgbClr val="FF0000"/>
                </a:solidFill>
                <a:effectLst/>
                <a:latin typeface="+mj-lt"/>
              </a:rPr>
              <a:t>quickly and easily</a:t>
            </a:r>
            <a:endParaRPr lang="en-US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7" name="Rounded Rectangular Callout 83">
            <a:extLst>
              <a:ext uri="{FF2B5EF4-FFF2-40B4-BE49-F238E27FC236}">
                <a16:creationId xmlns:a16="http://schemas.microsoft.com/office/drawing/2014/main" id="{2B1A0111-98A5-F748-EFE6-8E6C3F4005E9}"/>
              </a:ext>
            </a:extLst>
          </p:cNvPr>
          <p:cNvSpPr/>
          <p:nvPr/>
        </p:nvSpPr>
        <p:spPr>
          <a:xfrm>
            <a:off x="2883538" y="4490768"/>
            <a:ext cx="3292568" cy="1134941"/>
          </a:xfrm>
          <a:prstGeom prst="wedgeRoundRectCallout">
            <a:avLst>
              <a:gd name="adj1" fmla="val 44374"/>
              <a:gd name="adj2" fmla="val 81695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“Agility is the key to our success.”</a:t>
            </a:r>
          </a:p>
        </p:txBody>
      </p:sp>
    </p:spTree>
    <p:extLst>
      <p:ext uri="{BB962C8B-B14F-4D97-AF65-F5344CB8AC3E}">
        <p14:creationId xmlns:p14="http://schemas.microsoft.com/office/powerpoint/2010/main" val="274382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able, game, man, white&#10;&#10;Description automatically generated">
            <a:extLst>
              <a:ext uri="{FF2B5EF4-FFF2-40B4-BE49-F238E27FC236}">
                <a16:creationId xmlns:a16="http://schemas.microsoft.com/office/drawing/2014/main" id="{BA1C830B-EDF2-4FB8-86A5-19E308D97D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084" r="5761" b="6219"/>
          <a:stretch/>
        </p:blipFill>
        <p:spPr>
          <a:xfrm>
            <a:off x="2294021" y="163898"/>
            <a:ext cx="12336379" cy="800233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133C3B9-FC02-4EE7-B239-64334FB7968F}"/>
              </a:ext>
            </a:extLst>
          </p:cNvPr>
          <p:cNvSpPr/>
          <p:nvPr/>
        </p:nvSpPr>
        <p:spPr>
          <a:xfrm>
            <a:off x="458512" y="2"/>
            <a:ext cx="6527504" cy="8229598"/>
          </a:xfrm>
          <a:prstGeom prst="rect">
            <a:avLst/>
          </a:prstGeom>
          <a:gradFill flip="none" rotWithShape="1">
            <a:gsLst>
              <a:gs pos="15000">
                <a:srgbClr val="0D0D0D"/>
              </a:gs>
              <a:gs pos="100000">
                <a:srgbClr val="0D0D0D">
                  <a:alpha val="0"/>
                </a:srgbClr>
              </a:gs>
            </a:gsLst>
            <a:lin ang="21594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BBAB-DA21-F0E0-292B-E59108468F74}"/>
              </a:ext>
            </a:extLst>
          </p:cNvPr>
          <p:cNvSpPr txBox="1">
            <a:spLocks/>
          </p:cNvSpPr>
          <p:nvPr/>
        </p:nvSpPr>
        <p:spPr>
          <a:xfrm>
            <a:off x="512064" y="205740"/>
            <a:ext cx="12947904" cy="586740"/>
          </a:xfrm>
          <a:prstGeom prst="rect">
            <a:avLst/>
          </a:prstGeom>
        </p:spPr>
        <p:txBody>
          <a:bodyPr/>
          <a:lstStyle>
            <a:lvl1pPr algn="l" defTabSz="1097171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400" b="1" kern="1200" cap="all" baseline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chemeClr val="bg1"/>
                </a:solidFill>
              </a:rPr>
              <a:t>MY CAREER PHASE 2: “ALL </a:t>
            </a:r>
            <a:r>
              <a:rPr lang="en-GB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IN</a:t>
            </a:r>
            <a:r>
              <a:rPr lang="en-GB" sz="2800" dirty="0">
                <a:solidFill>
                  <a:schemeClr val="bg1"/>
                </a:solidFill>
              </a:rPr>
              <a:t>” leadership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4B9B6EF-3793-50F6-CF9F-CE16488E1804}"/>
              </a:ext>
            </a:extLst>
          </p:cNvPr>
          <p:cNvGrpSpPr/>
          <p:nvPr/>
        </p:nvGrpSpPr>
        <p:grpSpPr>
          <a:xfrm>
            <a:off x="567878" y="1056008"/>
            <a:ext cx="3279577" cy="1816100"/>
            <a:chOff x="512064" y="1308100"/>
            <a:chExt cx="3279577" cy="181610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87EC170-6F97-55F5-A351-150F14BA9752}"/>
                </a:ext>
              </a:extLst>
            </p:cNvPr>
            <p:cNvSpPr txBox="1"/>
            <p:nvPr/>
          </p:nvSpPr>
          <p:spPr>
            <a:xfrm>
              <a:off x="512064" y="1308100"/>
              <a:ext cx="3279577" cy="1816100"/>
            </a:xfrm>
            <a:prstGeom prst="rect">
              <a:avLst/>
            </a:prstGeom>
            <a:noFill/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  <p:txBody>
            <a:bodyPr wrap="square" lIns="109728" tIns="1188720" rIns="109728" bIns="54864" rtlCol="0" anchor="ctr" anchorCtr="0">
              <a:no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600" b="1">
                  <a:solidFill>
                    <a:schemeClr val="bg1"/>
                  </a:solidFill>
                  <a:cs typeface="Arial" panose="020B0604020202020204" pitchFamily="34" charset="0"/>
                </a:defRPr>
              </a:lvl1pPr>
            </a:lstStyle>
            <a:p>
              <a:r>
                <a:rPr lang="en-GB" sz="2000" dirty="0" err="1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</a:rPr>
                <a:t>IN</a:t>
              </a:r>
              <a:r>
                <a:rPr lang="en-GB" sz="2000" dirty="0" err="1">
                  <a:latin typeface="Arial" panose="020B0604020202020204" pitchFamily="34" charset="0"/>
                </a:rPr>
                <a:t>tent</a:t>
              </a:r>
              <a:endParaRPr lang="en-GB" sz="2000" dirty="0">
                <a:latin typeface="Arial" panose="020B0604020202020204" pitchFamily="34" charset="0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B89E910-F05A-C7AD-F1C0-9190B5F0F4FD}"/>
                </a:ext>
              </a:extLst>
            </p:cNvPr>
            <p:cNvGrpSpPr/>
            <p:nvPr/>
          </p:nvGrpSpPr>
          <p:grpSpPr>
            <a:xfrm>
              <a:off x="1669252" y="1504950"/>
              <a:ext cx="965200" cy="965200"/>
              <a:chOff x="1627124" y="1361440"/>
              <a:chExt cx="1061720" cy="1061720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AFBB20CF-0262-3CFB-06E3-332FAC0EB1EB}"/>
                  </a:ext>
                </a:extLst>
              </p:cNvPr>
              <p:cNvSpPr/>
              <p:nvPr/>
            </p:nvSpPr>
            <p:spPr>
              <a:xfrm>
                <a:off x="1627124" y="1361440"/>
                <a:ext cx="1061720" cy="106172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" name="Graphic 8">
                <a:extLst>
                  <a:ext uri="{FF2B5EF4-FFF2-40B4-BE49-F238E27FC236}">
                    <a16:creationId xmlns:a16="http://schemas.microsoft.com/office/drawing/2014/main" id="{53D16224-32E8-8811-1CCA-475B6DF262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777474" y="1511790"/>
                <a:ext cx="761021" cy="761021"/>
              </a:xfrm>
              <a:prstGeom prst="rect">
                <a:avLst/>
              </a:prstGeom>
            </p:spPr>
          </p:pic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C9AF07E-A014-6ECA-0AC0-1E5D4A827D3C}"/>
              </a:ext>
            </a:extLst>
          </p:cNvPr>
          <p:cNvGrpSpPr/>
          <p:nvPr/>
        </p:nvGrpSpPr>
        <p:grpSpPr>
          <a:xfrm>
            <a:off x="4169155" y="2043092"/>
            <a:ext cx="3279577" cy="1816100"/>
            <a:chOff x="7382302" y="1606913"/>
            <a:chExt cx="3279577" cy="181610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D25FE9-1965-32FE-2F3B-73F3D43A4962}"/>
                </a:ext>
              </a:extLst>
            </p:cNvPr>
            <p:cNvSpPr txBox="1"/>
            <p:nvPr/>
          </p:nvSpPr>
          <p:spPr>
            <a:xfrm>
              <a:off x="7382302" y="1606913"/>
              <a:ext cx="3279577" cy="181610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109728" tIns="1188720" rIns="109728" bIns="54864" rtlCol="0" anchor="ctr" anchorCtr="0">
              <a:no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600" b="1">
                  <a:solidFill>
                    <a:schemeClr val="bg1"/>
                  </a:solidFill>
                  <a:cs typeface="Arial" panose="020B0604020202020204" pitchFamily="34" charset="0"/>
                </a:defRPr>
              </a:lvl1pPr>
            </a:lstStyle>
            <a:p>
              <a:r>
                <a:rPr lang="en-GB" sz="2000" dirty="0" err="1">
                  <a:solidFill>
                    <a:srgbClr val="00B0F0"/>
                  </a:solidFill>
                  <a:latin typeface="Arial" panose="020B0604020202020204" pitchFamily="34" charset="0"/>
                </a:rPr>
                <a:t>IN</a:t>
              </a:r>
              <a:r>
                <a:rPr lang="en-GB" sz="2000" dirty="0" err="1">
                  <a:latin typeface="Arial" panose="020B0604020202020204" pitchFamily="34" charset="0"/>
                </a:rPr>
                <a:t>sight</a:t>
              </a:r>
              <a:endParaRPr lang="en-GB" sz="2000" dirty="0">
                <a:latin typeface="Arial" panose="020B0604020202020204" pitchFamily="34" charset="0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1FFF610-1723-6636-D365-D3D1F40E07BE}"/>
                </a:ext>
              </a:extLst>
            </p:cNvPr>
            <p:cNvGrpSpPr/>
            <p:nvPr/>
          </p:nvGrpSpPr>
          <p:grpSpPr>
            <a:xfrm>
              <a:off x="8539492" y="1905099"/>
              <a:ext cx="965200" cy="965200"/>
              <a:chOff x="5075089" y="1801604"/>
              <a:chExt cx="1061720" cy="1061720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78901C0F-72D1-3585-A06A-CD59D2AEE8F4}"/>
                  </a:ext>
                </a:extLst>
              </p:cNvPr>
              <p:cNvSpPr/>
              <p:nvPr/>
            </p:nvSpPr>
            <p:spPr>
              <a:xfrm>
                <a:off x="5075089" y="1801604"/>
                <a:ext cx="1061720" cy="106172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4" name="Graphic 13">
                <a:extLst>
                  <a:ext uri="{FF2B5EF4-FFF2-40B4-BE49-F238E27FC236}">
                    <a16:creationId xmlns:a16="http://schemas.microsoft.com/office/drawing/2014/main" id="{0E15B544-012F-726E-50FE-D0406FF494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262112" y="2091485"/>
                <a:ext cx="687674" cy="481958"/>
              </a:xfrm>
              <a:prstGeom prst="rect">
                <a:avLst/>
              </a:prstGeom>
            </p:spPr>
          </p:pic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E00E9C4-DE7F-391D-7DBC-A7938968526F}"/>
              </a:ext>
            </a:extLst>
          </p:cNvPr>
          <p:cNvSpPr txBox="1"/>
          <p:nvPr/>
        </p:nvSpPr>
        <p:spPr>
          <a:xfrm>
            <a:off x="583374" y="3306478"/>
            <a:ext cx="3279577" cy="1816100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lIns="109728" tIns="1188720" rIns="109728" bIns="54864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 err="1">
                <a:solidFill>
                  <a:srgbClr val="FFC000"/>
                </a:solidFill>
                <a:latin typeface="Arial" panose="020B0604020202020204" pitchFamily="34" charset="0"/>
              </a:rPr>
              <a:t>IN</a:t>
            </a:r>
            <a:r>
              <a:rPr lang="en-GB" sz="2000" dirty="0" err="1">
                <a:latin typeface="Arial" panose="020B0604020202020204" pitchFamily="34" charset="0"/>
              </a:rPr>
              <a:t>tegrity</a:t>
            </a:r>
            <a:endParaRPr lang="en-GB" sz="2000" dirty="0">
              <a:latin typeface="Arial" panose="020B0604020202020204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F8E072C-B2CA-0E81-7048-2071BEA5559E}"/>
              </a:ext>
            </a:extLst>
          </p:cNvPr>
          <p:cNvSpPr/>
          <p:nvPr/>
        </p:nvSpPr>
        <p:spPr>
          <a:xfrm>
            <a:off x="1725065" y="3557721"/>
            <a:ext cx="965200" cy="9652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64021CD-6AE8-7881-37AE-D30EDFB3C2F1}"/>
              </a:ext>
            </a:extLst>
          </p:cNvPr>
          <p:cNvGrpSpPr/>
          <p:nvPr/>
        </p:nvGrpSpPr>
        <p:grpSpPr>
          <a:xfrm>
            <a:off x="567878" y="5553126"/>
            <a:ext cx="3279577" cy="1816100"/>
            <a:chOff x="3947184" y="1308100"/>
            <a:chExt cx="3279577" cy="181610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370381B-306D-0607-17B1-53400DB23D3B}"/>
                </a:ext>
              </a:extLst>
            </p:cNvPr>
            <p:cNvSpPr txBox="1"/>
            <p:nvPr/>
          </p:nvSpPr>
          <p:spPr>
            <a:xfrm>
              <a:off x="3947184" y="1308100"/>
              <a:ext cx="3279577" cy="1816100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 lIns="109728" tIns="1188720" rIns="109728" bIns="54864" rtlCol="0" anchor="ctr" anchorCtr="0">
              <a:no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600" b="1">
                  <a:solidFill>
                    <a:schemeClr val="bg1"/>
                  </a:solidFill>
                  <a:cs typeface="Arial" panose="020B0604020202020204" pitchFamily="34" charset="0"/>
                </a:defRPr>
              </a:lvl1pPr>
            </a:lstStyle>
            <a:p>
              <a:r>
                <a:rPr lang="en-GB" sz="2000" dirty="0" err="1">
                  <a:solidFill>
                    <a:srgbClr val="00B050"/>
                  </a:solidFill>
                  <a:latin typeface="Arial" panose="020B0604020202020204" pitchFamily="34" charset="0"/>
                </a:rPr>
                <a:t>IN</a:t>
              </a:r>
              <a:r>
                <a:rPr lang="en-GB" sz="2000" dirty="0" err="1">
                  <a:latin typeface="Arial" panose="020B0604020202020204" pitchFamily="34" charset="0"/>
                </a:rPr>
                <a:t>clusion</a:t>
              </a:r>
              <a:endParaRPr lang="en-GB" sz="2000" dirty="0">
                <a:latin typeface="Arial" panose="020B0604020202020204" pitchFamily="34" charset="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E547D32-B8C3-8B2F-675F-85D574172AA9}"/>
                </a:ext>
              </a:extLst>
            </p:cNvPr>
            <p:cNvSpPr/>
            <p:nvPr/>
          </p:nvSpPr>
          <p:spPr>
            <a:xfrm>
              <a:off x="5104372" y="1504950"/>
              <a:ext cx="965200" cy="9652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8" name="Graphic 27">
            <a:extLst>
              <a:ext uri="{FF2B5EF4-FFF2-40B4-BE49-F238E27FC236}">
                <a16:creationId xmlns:a16="http://schemas.microsoft.com/office/drawing/2014/main" id="{F9E35C35-3F36-0587-AC5F-4442F543AAD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59980" y="5984890"/>
            <a:ext cx="495371" cy="4953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1E058D5-F5B9-E8DE-D2B4-065785CABDDB}"/>
              </a:ext>
            </a:extLst>
          </p:cNvPr>
          <p:cNvSpPr txBox="1"/>
          <p:nvPr/>
        </p:nvSpPr>
        <p:spPr>
          <a:xfrm>
            <a:off x="4181496" y="4512178"/>
            <a:ext cx="3279577" cy="1816100"/>
          </a:xfrm>
          <a:prstGeom prst="rect">
            <a:avLst/>
          </a:prstGeom>
          <a:noFill/>
          <a:ln w="19050">
            <a:solidFill>
              <a:srgbClr val="6BD38B"/>
            </a:solidFill>
          </a:ln>
        </p:spPr>
        <p:txBody>
          <a:bodyPr wrap="square" lIns="109728" tIns="1188720" rIns="109728" bIns="54864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600" b="1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r>
              <a:rPr lang="en-GB" sz="2000" dirty="0" err="1">
                <a:ln w="3175">
                  <a:noFill/>
                </a:ln>
                <a:solidFill>
                  <a:srgbClr val="6BD38B"/>
                </a:solidFill>
                <a:latin typeface="Arial" panose="020B0604020202020204" pitchFamily="34" charset="0"/>
              </a:rPr>
              <a:t>IN</a:t>
            </a:r>
            <a:r>
              <a:rPr lang="en-GB" sz="2000" dirty="0" err="1">
                <a:ln w="3175">
                  <a:noFill/>
                </a:ln>
                <a:latin typeface="Arial" panose="020B0604020202020204" pitchFamily="34" charset="0"/>
              </a:rPr>
              <a:t>spiration</a:t>
            </a:r>
            <a:endParaRPr lang="en-GB" sz="2000" dirty="0">
              <a:ln w="3175">
                <a:noFill/>
              </a:ln>
              <a:latin typeface="Arial" panose="020B0604020202020204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A0233B8-9E91-F575-A6C3-1C19B666914E}"/>
              </a:ext>
            </a:extLst>
          </p:cNvPr>
          <p:cNvSpPr/>
          <p:nvPr/>
        </p:nvSpPr>
        <p:spPr>
          <a:xfrm>
            <a:off x="5326345" y="4824057"/>
            <a:ext cx="965200" cy="965200"/>
          </a:xfrm>
          <a:prstGeom prst="ellipse">
            <a:avLst/>
          </a:prstGeom>
          <a:solidFill>
            <a:srgbClr val="6BD3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BA387F96-D5F5-B0E4-9A2E-C2642B2587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593080" y="4983950"/>
            <a:ext cx="431729" cy="64541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76DB2A8-B20F-19E9-C17C-F6990BC3CD2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872361" y="3688269"/>
            <a:ext cx="701601" cy="70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34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849FD8-D6B2-447F-96D8-07B2C8D70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360" y="205740"/>
            <a:ext cx="12103608" cy="586740"/>
          </a:xfrm>
        </p:spPr>
        <p:txBody>
          <a:bodyPr/>
          <a:lstStyle/>
          <a:p>
            <a:r>
              <a:rPr lang="en-US" sz="2160" dirty="0"/>
              <a:t>LEADING WITH INTENT: 100-day plan</a:t>
            </a:r>
            <a:br>
              <a:rPr lang="en-US" sz="2160" dirty="0"/>
            </a:br>
            <a:r>
              <a:rPr lang="en-US" sz="1920" b="0" cap="none" dirty="0"/>
              <a:t>By 2019, The Dallas Mavericks Organization is Setting The NBA Standard For Inclusion And Diversity.</a:t>
            </a:r>
            <a:endParaRPr lang="en-US" sz="1920" b="0" dirty="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7422CAA8-3883-421D-A5D2-39D3529A99AE}"/>
              </a:ext>
            </a:extLst>
          </p:cNvPr>
          <p:cNvSpPr txBox="1"/>
          <p:nvPr/>
        </p:nvSpPr>
        <p:spPr>
          <a:xfrm>
            <a:off x="518159" y="1046047"/>
            <a:ext cx="13591534" cy="320040"/>
          </a:xfrm>
          <a:prstGeom prst="rect">
            <a:avLst/>
          </a:prstGeom>
          <a:solidFill>
            <a:schemeClr val="accent3"/>
          </a:solidFill>
        </p:spPr>
        <p:txBody>
          <a:bodyPr wrap="square" lIns="91440" tIns="45720" rIns="91440" bIns="45720" rtlCol="0" anchor="ctr" anchorCtr="0">
            <a:noAutofit/>
          </a:bodyPr>
          <a:lstStyle/>
          <a:p>
            <a:pPr algn="ctr">
              <a:spcBef>
                <a:spcPts val="300"/>
              </a:spcBef>
              <a:buClr>
                <a:srgbClr val="CD1F67"/>
              </a:buClr>
            </a:pPr>
            <a:r>
              <a:rPr lang="en-US" sz="1600" b="1">
                <a:solidFill>
                  <a:schemeClr val="bg1"/>
                </a:solidFill>
                <a:cs typeface="Arial" panose="020B0604020202020204" pitchFamily="34" charset="0"/>
              </a:rPr>
              <a:t>Immediate Priorities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C141341E-5FEA-42E6-80D1-8DD96663E3A5}"/>
              </a:ext>
            </a:extLst>
          </p:cNvPr>
          <p:cNvSpPr txBox="1"/>
          <p:nvPr/>
        </p:nvSpPr>
        <p:spPr>
          <a:xfrm>
            <a:off x="7557721" y="2264669"/>
            <a:ext cx="6551974" cy="320040"/>
          </a:xfrm>
          <a:prstGeom prst="rect">
            <a:avLst/>
          </a:prstGeom>
          <a:solidFill>
            <a:srgbClr val="7030A0"/>
          </a:solidFill>
          <a:ln w="19050">
            <a:noFill/>
          </a:ln>
        </p:spPr>
        <p:txBody>
          <a:bodyPr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600">
                <a:latin typeface="+mn-lt"/>
              </a:rPr>
              <a:t>Mavs Women’s Playbook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2762FE2F-9C45-4588-A4B6-2E00617538E5}"/>
              </a:ext>
            </a:extLst>
          </p:cNvPr>
          <p:cNvSpPr txBox="1"/>
          <p:nvPr/>
        </p:nvSpPr>
        <p:spPr>
          <a:xfrm>
            <a:off x="518159" y="2308014"/>
            <a:ext cx="6553192" cy="320040"/>
          </a:xfrm>
          <a:prstGeom prst="rect">
            <a:avLst/>
          </a:prstGeom>
          <a:solidFill>
            <a:srgbClr val="7030A0"/>
          </a:solidFill>
          <a:ln w="19050">
            <a:noFill/>
          </a:ln>
        </p:spPr>
        <p:txBody>
          <a:bodyPr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600" dirty="0">
                <a:latin typeface="+mn-lt"/>
              </a:rPr>
              <a:t>Model Zero Tolerance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DDA6F3A-9443-4695-ADE4-E58534D9AE0D}"/>
              </a:ext>
            </a:extLst>
          </p:cNvPr>
          <p:cNvGrpSpPr/>
          <p:nvPr/>
        </p:nvGrpSpPr>
        <p:grpSpPr>
          <a:xfrm>
            <a:off x="518161" y="2757001"/>
            <a:ext cx="13591534" cy="596150"/>
            <a:chOff x="518161" y="2804706"/>
            <a:chExt cx="13591534" cy="596150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B532C29F-C1C0-4911-A381-6A7173B6E21C}"/>
                </a:ext>
              </a:extLst>
            </p:cNvPr>
            <p:cNvSpPr txBox="1"/>
            <p:nvPr/>
          </p:nvSpPr>
          <p:spPr>
            <a:xfrm>
              <a:off x="7755044" y="2804706"/>
              <a:ext cx="6354651" cy="551688"/>
            </a:xfrm>
            <a:prstGeom prst="rect">
              <a:avLst/>
            </a:prstGeom>
            <a:noFill/>
          </p:spPr>
          <p:txBody>
            <a:bodyPr wrap="square" lIns="0" tIns="0" rIns="0" bIns="0" numCol="2" rtlCol="0" anchor="t" anchorCtr="0">
              <a:noAutofit/>
            </a:bodyPr>
            <a:lstStyle/>
            <a:p>
              <a:pPr marL="182880" lvl="1" indent="-182880">
                <a:spcAft>
                  <a:spcPts val="400"/>
                </a:spcAft>
                <a:buClr>
                  <a:srgbClr val="00B0F0"/>
                </a:buClr>
                <a:buSzPct val="100000"/>
                <a:buFont typeface="Wingdings" panose="05000000000000000000" pitchFamily="2" charset="2"/>
                <a:buChar char="ü"/>
              </a:pPr>
              <a:r>
                <a:rPr lang="en-US" sz="1200" b="1">
                  <a:solidFill>
                    <a:schemeClr val="bg1"/>
                  </a:solidFill>
                  <a:cs typeface="Arial" panose="020B0604020202020204" pitchFamily="34" charset="0"/>
                </a:rPr>
                <a:t>Executive Commitment</a:t>
              </a:r>
            </a:p>
            <a:p>
              <a:pPr marL="182880" lvl="1" indent="-182880">
                <a:spcAft>
                  <a:spcPts val="400"/>
                </a:spcAft>
                <a:buClr>
                  <a:srgbClr val="00B0F0"/>
                </a:buClr>
                <a:buSzPct val="100000"/>
                <a:buFont typeface="Wingdings" panose="05000000000000000000" pitchFamily="2" charset="2"/>
                <a:buChar char="ü"/>
              </a:pPr>
              <a:r>
                <a:rPr lang="en-US" sz="1200" b="1">
                  <a:solidFill>
                    <a:schemeClr val="bg1"/>
                  </a:solidFill>
                  <a:cs typeface="Arial" panose="020B0604020202020204" pitchFamily="34" charset="0"/>
                </a:rPr>
                <a:t>Educate &amp; Develop</a:t>
              </a:r>
            </a:p>
            <a:p>
              <a:pPr marL="182880" lvl="1" indent="-182880">
                <a:spcAft>
                  <a:spcPts val="400"/>
                </a:spcAft>
                <a:buClr>
                  <a:srgbClr val="00B0F0"/>
                </a:buClr>
                <a:buSzPct val="100000"/>
                <a:buFont typeface="Wingdings" panose="05000000000000000000" pitchFamily="2" charset="2"/>
                <a:buChar char="ü"/>
              </a:pPr>
              <a:r>
                <a:rPr lang="en-US" sz="1200" b="1">
                  <a:solidFill>
                    <a:schemeClr val="bg1"/>
                  </a:solidFill>
                  <a:cs typeface="Arial" panose="020B0604020202020204" pitchFamily="34" charset="0"/>
                </a:rPr>
                <a:t>Empower &amp; Engage</a:t>
              </a:r>
            </a:p>
            <a:p>
              <a:pPr marL="182880" lvl="1" indent="-182880">
                <a:spcAft>
                  <a:spcPts val="400"/>
                </a:spcAft>
                <a:buClr>
                  <a:srgbClr val="00B0F0"/>
                </a:buClr>
                <a:buSzPct val="100000"/>
                <a:buFont typeface="Wingdings" panose="05000000000000000000" pitchFamily="2" charset="2"/>
                <a:buChar char="ü"/>
              </a:pPr>
              <a:r>
                <a:rPr lang="en-US" sz="1200" b="1">
                  <a:solidFill>
                    <a:schemeClr val="bg1"/>
                  </a:solidFill>
                  <a:cs typeface="Arial" panose="020B0604020202020204" pitchFamily="34" charset="0"/>
                </a:rPr>
                <a:t>Employ Long-Term </a:t>
              </a:r>
            </a:p>
            <a:p>
              <a:pPr marL="182880" lvl="1" indent="-182880">
                <a:spcAft>
                  <a:spcPts val="400"/>
                </a:spcAft>
                <a:buClr>
                  <a:srgbClr val="00B0F0"/>
                </a:buClr>
                <a:buSzPct val="100000"/>
                <a:buFont typeface="Wingdings" panose="05000000000000000000" pitchFamily="2" charset="2"/>
                <a:buChar char="ü"/>
              </a:pPr>
              <a:r>
                <a:rPr lang="en-US" sz="1200" b="1">
                  <a:solidFill>
                    <a:schemeClr val="bg1"/>
                  </a:solidFill>
                  <a:cs typeface="Arial" panose="020B0604020202020204" pitchFamily="34" charset="0"/>
                </a:rPr>
                <a:t>Encourage &amp; Mentor </a:t>
              </a:r>
            </a:p>
            <a:p>
              <a:pPr marL="182880" lvl="1" indent="-182880">
                <a:spcAft>
                  <a:spcPts val="400"/>
                </a:spcAft>
                <a:buClr>
                  <a:srgbClr val="00B0F0"/>
                </a:buClr>
                <a:buSzPct val="100000"/>
                <a:buFont typeface="Wingdings" panose="05000000000000000000" pitchFamily="2" charset="2"/>
                <a:buChar char="ü"/>
              </a:pPr>
              <a:endParaRPr lang="en-US" sz="100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0C92D423-2D4F-4CAD-8841-52092F9BB1DF}"/>
                </a:ext>
              </a:extLst>
            </p:cNvPr>
            <p:cNvSpPr txBox="1"/>
            <p:nvPr/>
          </p:nvSpPr>
          <p:spPr>
            <a:xfrm>
              <a:off x="518161" y="2804706"/>
              <a:ext cx="6337600" cy="596150"/>
            </a:xfrm>
            <a:prstGeom prst="rect">
              <a:avLst/>
            </a:prstGeom>
            <a:noFill/>
          </p:spPr>
          <p:txBody>
            <a:bodyPr wrap="square" lIns="0" tIns="0" rIns="0" bIns="0" numCol="2" rtlCol="0" anchor="t" anchorCtr="0">
              <a:noAutofit/>
            </a:bodyPr>
            <a:lstStyle/>
            <a:p>
              <a:pPr marL="182880" lvl="1" indent="-182880">
                <a:spcAft>
                  <a:spcPts val="400"/>
                </a:spcAft>
                <a:buClr>
                  <a:srgbClr val="00B0F0"/>
                </a:buClr>
                <a:buSzPct val="100000"/>
                <a:buFont typeface="Wingdings" panose="05000000000000000000" pitchFamily="2" charset="2"/>
                <a:buChar char="ü"/>
              </a:pPr>
              <a:r>
                <a:rPr lang="en-US" sz="1200" b="1">
                  <a:solidFill>
                    <a:schemeClr val="bg1"/>
                  </a:solidFill>
                  <a:cs typeface="Arial" panose="020B0604020202020204" pitchFamily="34" charset="0"/>
                </a:rPr>
                <a:t>Investigate Allegations of Misconduct</a:t>
              </a:r>
              <a:br>
                <a:rPr lang="en-US" sz="1200" b="1">
                  <a:solidFill>
                    <a:schemeClr val="bg1"/>
                  </a:solidFill>
                  <a:cs typeface="Arial" panose="020B0604020202020204" pitchFamily="34" charset="0"/>
                </a:rPr>
              </a:br>
              <a:endParaRPr lang="en-US" sz="1200" b="1">
                <a:solidFill>
                  <a:schemeClr val="bg1"/>
                </a:solidFill>
                <a:cs typeface="Arial" panose="020B0604020202020204" pitchFamily="34" charset="0"/>
              </a:endParaRPr>
            </a:p>
            <a:p>
              <a:pPr marL="182880" lvl="1" indent="-182880">
                <a:spcAft>
                  <a:spcPts val="400"/>
                </a:spcAft>
                <a:buClr>
                  <a:srgbClr val="00B0F0"/>
                </a:buClr>
                <a:buSzPct val="100000"/>
                <a:buFont typeface="Wingdings" panose="05000000000000000000" pitchFamily="2" charset="2"/>
                <a:buChar char="ü"/>
              </a:pPr>
              <a:r>
                <a:rPr lang="en-US" sz="1200" b="1">
                  <a:solidFill>
                    <a:schemeClr val="bg1"/>
                  </a:solidFill>
                  <a:cs typeface="Arial" panose="020B0604020202020204" pitchFamily="34" charset="0"/>
                </a:rPr>
                <a:t>Analyze Results</a:t>
              </a:r>
            </a:p>
            <a:p>
              <a:pPr marL="182880" lvl="1" indent="-182880">
                <a:spcAft>
                  <a:spcPts val="400"/>
                </a:spcAft>
                <a:buClr>
                  <a:srgbClr val="00B0F0"/>
                </a:buClr>
                <a:buSzPct val="100000"/>
                <a:buFont typeface="Wingdings" panose="05000000000000000000" pitchFamily="2" charset="2"/>
                <a:buChar char="ü"/>
              </a:pPr>
              <a:r>
                <a:rPr lang="en-US" sz="1200" b="1">
                  <a:solidFill>
                    <a:schemeClr val="bg1"/>
                  </a:solidFill>
                  <a:cs typeface="Arial" panose="020B0604020202020204" pitchFamily="34" charset="0"/>
                </a:rPr>
                <a:t>Respond Swiftly to Findings </a:t>
              </a:r>
            </a:p>
            <a:p>
              <a:pPr marL="182880" lvl="1" indent="-182880">
                <a:spcAft>
                  <a:spcPts val="400"/>
                </a:spcAft>
                <a:buClr>
                  <a:srgbClr val="00B0F0"/>
                </a:buClr>
                <a:buSzPct val="100000"/>
                <a:buFont typeface="Wingdings" panose="05000000000000000000" pitchFamily="2" charset="2"/>
                <a:buChar char="ü"/>
              </a:pPr>
              <a:r>
                <a:rPr lang="en-US" sz="1200" b="1">
                  <a:solidFill>
                    <a:schemeClr val="bg1"/>
                  </a:solidFill>
                  <a:cs typeface="Arial" panose="020B0604020202020204" pitchFamily="34" charset="0"/>
                </a:rPr>
                <a:t>Communicate Consequences, </a:t>
              </a:r>
              <a:br>
                <a:rPr lang="en-US" sz="1200" b="1">
                  <a:solidFill>
                    <a:schemeClr val="bg1"/>
                  </a:solidFill>
                  <a:cs typeface="Arial" panose="020B0604020202020204" pitchFamily="34" charset="0"/>
                </a:rPr>
              </a:br>
              <a:r>
                <a:rPr lang="en-US" sz="1200" b="1">
                  <a:solidFill>
                    <a:schemeClr val="bg1"/>
                  </a:solidFill>
                  <a:cs typeface="Arial" panose="020B0604020202020204" pitchFamily="34" charset="0"/>
                </a:rPr>
                <a:t>as appropriate</a:t>
              </a:r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D9A8E813-C341-47FF-BEB1-5B6324A74AAE}"/>
              </a:ext>
            </a:extLst>
          </p:cNvPr>
          <p:cNvGrpSpPr/>
          <p:nvPr/>
        </p:nvGrpSpPr>
        <p:grpSpPr>
          <a:xfrm>
            <a:off x="518159" y="6333525"/>
            <a:ext cx="13591534" cy="1166399"/>
            <a:chOff x="518159" y="6356010"/>
            <a:chExt cx="13591534" cy="1166399"/>
          </a:xfrm>
        </p:grpSpPr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D21C96DB-90A1-4809-B14C-DC1CF0675C4F}"/>
                </a:ext>
              </a:extLst>
            </p:cNvPr>
            <p:cNvCxnSpPr>
              <a:cxnSpLocks/>
            </p:cNvCxnSpPr>
            <p:nvPr/>
          </p:nvCxnSpPr>
          <p:spPr>
            <a:xfrm>
              <a:off x="3928825" y="6356010"/>
              <a:ext cx="0" cy="1166399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3977D6AE-A20D-444E-B79F-44AF35ACEDED}"/>
                </a:ext>
              </a:extLst>
            </p:cNvPr>
            <p:cNvCxnSpPr>
              <a:cxnSpLocks/>
            </p:cNvCxnSpPr>
            <p:nvPr/>
          </p:nvCxnSpPr>
          <p:spPr>
            <a:xfrm>
              <a:off x="7425173" y="6356010"/>
              <a:ext cx="0" cy="1166399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C5DC9C1B-681E-4616-A613-4AC27C3942CD}"/>
                </a:ext>
              </a:extLst>
            </p:cNvPr>
            <p:cNvCxnSpPr>
              <a:cxnSpLocks/>
            </p:cNvCxnSpPr>
            <p:nvPr/>
          </p:nvCxnSpPr>
          <p:spPr>
            <a:xfrm>
              <a:off x="10921521" y="6356010"/>
              <a:ext cx="0" cy="1166399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AF80494F-B3E5-4672-AF28-E0796FE3C25B}"/>
                </a:ext>
              </a:extLst>
            </p:cNvPr>
            <p:cNvGrpSpPr/>
            <p:nvPr/>
          </p:nvGrpSpPr>
          <p:grpSpPr>
            <a:xfrm>
              <a:off x="518159" y="6437036"/>
              <a:ext cx="13591534" cy="1004347"/>
              <a:chOff x="518159" y="6356010"/>
              <a:chExt cx="13591534" cy="1004347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010E0873-0C70-4347-B839-8A50F24B6753}"/>
                  </a:ext>
                </a:extLst>
              </p:cNvPr>
              <p:cNvGrpSpPr/>
              <p:nvPr/>
            </p:nvGrpSpPr>
            <p:grpSpPr>
              <a:xfrm>
                <a:off x="518159" y="6356010"/>
                <a:ext cx="3102492" cy="1004347"/>
                <a:chOff x="518159" y="6356010"/>
                <a:chExt cx="3102492" cy="1004347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A14CD6E7-1002-4EDC-AEA5-9FB293E63BBF}"/>
                    </a:ext>
                  </a:extLst>
                </p:cNvPr>
                <p:cNvGrpSpPr/>
                <p:nvPr/>
              </p:nvGrpSpPr>
              <p:grpSpPr>
                <a:xfrm>
                  <a:off x="518159" y="6673688"/>
                  <a:ext cx="3102492" cy="686669"/>
                  <a:chOff x="518159" y="6795714"/>
                  <a:chExt cx="3102492" cy="686669"/>
                </a:xfrm>
              </p:grpSpPr>
              <p:sp>
                <p:nvSpPr>
                  <p:cNvPr id="226" name="TextBox 225">
                    <a:extLst>
                      <a:ext uri="{FF2B5EF4-FFF2-40B4-BE49-F238E27FC236}">
                        <a16:creationId xmlns:a16="http://schemas.microsoft.com/office/drawing/2014/main" id="{924A928A-9038-4250-88E3-8B93AB24FE4B}"/>
                      </a:ext>
                    </a:extLst>
                  </p:cNvPr>
                  <p:cNvSpPr txBox="1"/>
                  <p:nvPr/>
                </p:nvSpPr>
                <p:spPr>
                  <a:xfrm>
                    <a:off x="2119322" y="7000550"/>
                    <a:ext cx="1501319" cy="91563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>
                    <a:defPPr>
                      <a:defRPr lang="en-US"/>
                    </a:defPPr>
                    <a:lvl2pPr marL="182880" lvl="1" indent="-182880">
                      <a:spcAft>
                        <a:spcPts val="800"/>
                      </a:spcAft>
                      <a:buClr>
                        <a:schemeClr val="accent5"/>
                      </a:buClr>
                      <a:buFont typeface="Wingdings" panose="05000000000000000000" pitchFamily="2" charset="2"/>
                      <a:buChar char="ü"/>
                      <a:defRPr sz="800"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</a:lstStyle>
                  <a:p>
                    <a:pPr lvl="1">
                      <a:buClr>
                        <a:srgbClr val="FFC000"/>
                      </a:buClr>
                    </a:pPr>
                    <a:r>
                      <a:rPr lang="en-US" sz="1100" dirty="0">
                        <a:solidFill>
                          <a:schemeClr val="bg1"/>
                        </a:solidFill>
                        <a:latin typeface="+mn-lt"/>
                      </a:rPr>
                      <a:t>Operational Results</a:t>
                    </a:r>
                  </a:p>
                </p:txBody>
              </p:sp>
              <p:sp>
                <p:nvSpPr>
                  <p:cNvPr id="227" name="TextBox 226">
                    <a:extLst>
                      <a:ext uri="{FF2B5EF4-FFF2-40B4-BE49-F238E27FC236}">
                        <a16:creationId xmlns:a16="http://schemas.microsoft.com/office/drawing/2014/main" id="{13C45E6F-35D4-4ACD-B2E4-F650F214CE75}"/>
                      </a:ext>
                    </a:extLst>
                  </p:cNvPr>
                  <p:cNvSpPr txBox="1"/>
                  <p:nvPr/>
                </p:nvSpPr>
                <p:spPr>
                  <a:xfrm>
                    <a:off x="518159" y="7154437"/>
                    <a:ext cx="1371600" cy="123111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>
                    <a:defPPr>
                      <a:defRPr lang="en-US"/>
                    </a:defPPr>
                    <a:lvl2pPr marL="182880" lvl="1" indent="-182880">
                      <a:spcAft>
                        <a:spcPts val="800"/>
                      </a:spcAft>
                      <a:buClr>
                        <a:schemeClr val="accent5"/>
                      </a:buClr>
                      <a:buFont typeface="Wingdings" panose="05000000000000000000" pitchFamily="2" charset="2"/>
                      <a:buChar char="ü"/>
                      <a:defRPr sz="800"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</a:lstStyle>
                  <a:p>
                    <a:pPr lvl="1">
                      <a:buClr>
                        <a:srgbClr val="FFC000"/>
                      </a:buClr>
                    </a:pPr>
                    <a:r>
                      <a:rPr lang="en-US" sz="1100">
                        <a:solidFill>
                          <a:schemeClr val="bg1"/>
                        </a:solidFill>
                        <a:latin typeface="+mn-lt"/>
                      </a:rPr>
                      <a:t>Complaint Process</a:t>
                    </a:r>
                  </a:p>
                </p:txBody>
              </p:sp>
              <p:sp>
                <p:nvSpPr>
                  <p:cNvPr id="228" name="TextBox 227">
                    <a:extLst>
                      <a:ext uri="{FF2B5EF4-FFF2-40B4-BE49-F238E27FC236}">
                        <a16:creationId xmlns:a16="http://schemas.microsoft.com/office/drawing/2014/main" id="{E388BC19-4A34-4A6C-A74A-1E451A36FB3C}"/>
                      </a:ext>
                    </a:extLst>
                  </p:cNvPr>
                  <p:cNvSpPr txBox="1"/>
                  <p:nvPr/>
                </p:nvSpPr>
                <p:spPr>
                  <a:xfrm>
                    <a:off x="2119323" y="6795715"/>
                    <a:ext cx="1501328" cy="56356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>
                    <a:defPPr>
                      <a:defRPr lang="en-US"/>
                    </a:defPPr>
                    <a:lvl2pPr marL="182880" lvl="1" indent="-182880">
                      <a:spcAft>
                        <a:spcPts val="800"/>
                      </a:spcAft>
                      <a:buClr>
                        <a:schemeClr val="accent5"/>
                      </a:buClr>
                      <a:buFont typeface="Wingdings" panose="05000000000000000000" pitchFamily="2" charset="2"/>
                      <a:buChar char="ü"/>
                      <a:defRPr sz="800"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</a:lstStyle>
                  <a:p>
                    <a:pPr lvl="1">
                      <a:buClr>
                        <a:srgbClr val="FFC000"/>
                      </a:buClr>
                    </a:pPr>
                    <a:r>
                      <a:rPr lang="en-US" sz="1100">
                        <a:solidFill>
                          <a:schemeClr val="bg1"/>
                        </a:solidFill>
                        <a:latin typeface="+mn-lt"/>
                      </a:rPr>
                      <a:t>Employee Handbook</a:t>
                    </a:r>
                  </a:p>
                </p:txBody>
              </p:sp>
              <p:sp>
                <p:nvSpPr>
                  <p:cNvPr id="229" name="TextBox 228">
                    <a:extLst>
                      <a:ext uri="{FF2B5EF4-FFF2-40B4-BE49-F238E27FC236}">
                        <a16:creationId xmlns:a16="http://schemas.microsoft.com/office/drawing/2014/main" id="{591CA1C3-753E-443E-9481-FB9375749C10}"/>
                      </a:ext>
                    </a:extLst>
                  </p:cNvPr>
                  <p:cNvSpPr txBox="1"/>
                  <p:nvPr/>
                </p:nvSpPr>
                <p:spPr>
                  <a:xfrm>
                    <a:off x="518159" y="6795714"/>
                    <a:ext cx="1371600" cy="276999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>
                    <a:defPPr>
                      <a:defRPr lang="en-US"/>
                    </a:defPPr>
                    <a:lvl2pPr marL="182880" lvl="1" indent="-182880">
                      <a:spcAft>
                        <a:spcPts val="800"/>
                      </a:spcAft>
                      <a:buClr>
                        <a:schemeClr val="accent5"/>
                      </a:buClr>
                      <a:buFont typeface="Wingdings" panose="05000000000000000000" pitchFamily="2" charset="2"/>
                      <a:buChar char="ü"/>
                      <a:defRPr sz="800"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</a:lstStyle>
                  <a:p>
                    <a:pPr lvl="1">
                      <a:buClr>
                        <a:srgbClr val="FFC000"/>
                      </a:buClr>
                    </a:pPr>
                    <a:r>
                      <a:rPr lang="en-US" sz="1100">
                        <a:solidFill>
                          <a:schemeClr val="bg1"/>
                        </a:solidFill>
                        <a:latin typeface="+mn-lt"/>
                      </a:rPr>
                      <a:t>People Strategy</a:t>
                    </a:r>
                    <a:br>
                      <a:rPr lang="en-US" sz="1100">
                        <a:solidFill>
                          <a:schemeClr val="bg1"/>
                        </a:solidFill>
                        <a:latin typeface="+mn-lt"/>
                      </a:rPr>
                    </a:br>
                    <a:r>
                      <a:rPr lang="en-US" sz="1100">
                        <a:solidFill>
                          <a:schemeClr val="bg1"/>
                        </a:solidFill>
                        <a:latin typeface="+mn-lt"/>
                      </a:rPr>
                      <a:t>and Policies</a:t>
                    </a:r>
                  </a:p>
                </p:txBody>
              </p:sp>
              <p:sp>
                <p:nvSpPr>
                  <p:cNvPr id="231" name="TextBox 230">
                    <a:extLst>
                      <a:ext uri="{FF2B5EF4-FFF2-40B4-BE49-F238E27FC236}">
                        <a16:creationId xmlns:a16="http://schemas.microsoft.com/office/drawing/2014/main" id="{BD387A04-4C95-4AD1-ABA5-DEEA6EF50507}"/>
                      </a:ext>
                    </a:extLst>
                  </p:cNvPr>
                  <p:cNvSpPr txBox="1"/>
                  <p:nvPr/>
                </p:nvSpPr>
                <p:spPr>
                  <a:xfrm>
                    <a:off x="518159" y="7359272"/>
                    <a:ext cx="1371600" cy="123111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>
                    <a:defPPr>
                      <a:defRPr lang="en-US"/>
                    </a:defPPr>
                    <a:lvl2pPr marL="182880" lvl="1" indent="-182880">
                      <a:spcAft>
                        <a:spcPts val="800"/>
                      </a:spcAft>
                      <a:buClr>
                        <a:schemeClr val="accent5"/>
                      </a:buClr>
                      <a:buFont typeface="Wingdings" panose="05000000000000000000" pitchFamily="2" charset="2"/>
                      <a:buChar char="ü"/>
                      <a:defRPr sz="800"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</a:lstStyle>
                  <a:p>
                    <a:pPr lvl="1">
                      <a:buClr>
                        <a:srgbClr val="FFC000"/>
                      </a:buClr>
                    </a:pPr>
                    <a:r>
                      <a:rPr lang="en-US" sz="1100">
                        <a:solidFill>
                          <a:schemeClr val="bg1"/>
                        </a:solidFill>
                        <a:latin typeface="+mn-lt"/>
                      </a:rPr>
                      <a:t>Compliance</a:t>
                    </a:r>
                  </a:p>
                </p:txBody>
              </p:sp>
              <p:sp>
                <p:nvSpPr>
                  <p:cNvPr id="232" name="TextBox 231">
                    <a:extLst>
                      <a:ext uri="{FF2B5EF4-FFF2-40B4-BE49-F238E27FC236}">
                        <a16:creationId xmlns:a16="http://schemas.microsoft.com/office/drawing/2014/main" id="{4DED9989-2130-4EE1-9B75-F71E4F93AEC1}"/>
                      </a:ext>
                    </a:extLst>
                  </p:cNvPr>
                  <p:cNvSpPr txBox="1"/>
                  <p:nvPr/>
                </p:nvSpPr>
                <p:spPr>
                  <a:xfrm>
                    <a:off x="2119323" y="7205384"/>
                    <a:ext cx="1371600" cy="276999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>
                    <a:defPPr>
                      <a:defRPr lang="en-US"/>
                    </a:defPPr>
                    <a:lvl2pPr marL="182880" lvl="1" indent="-182880">
                      <a:spcAft>
                        <a:spcPts val="800"/>
                      </a:spcAft>
                      <a:buClr>
                        <a:schemeClr val="accent5"/>
                      </a:buClr>
                      <a:buFont typeface="Wingdings" panose="05000000000000000000" pitchFamily="2" charset="2"/>
                      <a:buChar char="ü"/>
                      <a:defRPr sz="800"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</a:lstStyle>
                  <a:p>
                    <a:pPr lvl="1">
                      <a:buClr>
                        <a:srgbClr val="FFC000"/>
                      </a:buClr>
                    </a:pPr>
                    <a:r>
                      <a:rPr lang="en-US" sz="1100">
                        <a:solidFill>
                          <a:schemeClr val="bg1"/>
                        </a:solidFill>
                        <a:latin typeface="+mn-lt"/>
                      </a:rPr>
                      <a:t>External Advisory Council</a:t>
                    </a:r>
                  </a:p>
                </p:txBody>
              </p:sp>
            </p:grpSp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B7F20095-883F-41BB-8D53-E0DD0383E198}"/>
                    </a:ext>
                  </a:extLst>
                </p:cNvPr>
                <p:cNvSpPr txBox="1"/>
                <p:nvPr/>
              </p:nvSpPr>
              <p:spPr>
                <a:xfrm>
                  <a:off x="518159" y="6356010"/>
                  <a:ext cx="2880000" cy="18620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indent="-182880">
                    <a:spcAft>
                      <a:spcPts val="1000"/>
                    </a:spcAft>
                    <a:buClr>
                      <a:srgbClr val="FFC000"/>
                    </a:buClr>
                    <a:buFont typeface="+mj-lt"/>
                    <a:buAutoNum type="arabicPeriod"/>
                  </a:pPr>
                  <a:r>
                    <a:rPr lang="en-US" sz="1200" b="1" dirty="0">
                      <a:solidFill>
                        <a:srgbClr val="FFC000"/>
                      </a:solidFill>
                      <a:cs typeface="Arial" panose="020B0604020202020204" pitchFamily="34" charset="0"/>
                    </a:rPr>
                    <a:t>Doing Business</a:t>
                  </a:r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EBD14E70-976A-44BF-95E0-4F9C7046DE0D}"/>
                  </a:ext>
                </a:extLst>
              </p:cNvPr>
              <p:cNvGrpSpPr/>
              <p:nvPr/>
            </p:nvGrpSpPr>
            <p:grpSpPr>
              <a:xfrm>
                <a:off x="11229693" y="6356010"/>
                <a:ext cx="2880000" cy="1004347"/>
                <a:chOff x="11229693" y="6356010"/>
                <a:chExt cx="2880000" cy="1004347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90DBFB5B-AFFA-4ECB-A916-D703F047DAC1}"/>
                    </a:ext>
                  </a:extLst>
                </p:cNvPr>
                <p:cNvGrpSpPr/>
                <p:nvPr/>
              </p:nvGrpSpPr>
              <p:grpSpPr>
                <a:xfrm>
                  <a:off x="11229693" y="6673688"/>
                  <a:ext cx="2880000" cy="686669"/>
                  <a:chOff x="11138856" y="6795714"/>
                  <a:chExt cx="2743201" cy="686669"/>
                </a:xfrm>
              </p:grpSpPr>
              <p:sp>
                <p:nvSpPr>
                  <p:cNvPr id="221" name="TextBox 220">
                    <a:extLst>
                      <a:ext uri="{FF2B5EF4-FFF2-40B4-BE49-F238E27FC236}">
                        <a16:creationId xmlns:a16="http://schemas.microsoft.com/office/drawing/2014/main" id="{A41D2FBA-D5E8-4A33-A4AD-FE7451C49866}"/>
                      </a:ext>
                    </a:extLst>
                  </p:cNvPr>
                  <p:cNvSpPr txBox="1"/>
                  <p:nvPr/>
                </p:nvSpPr>
                <p:spPr>
                  <a:xfrm>
                    <a:off x="11138857" y="7181679"/>
                    <a:ext cx="2743200" cy="123111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/>
                  <a:p>
                    <a:pPr marL="182880" lvl="1" indent="-182880">
                      <a:spcAft>
                        <a:spcPts val="800"/>
                      </a:spcAft>
                      <a:buClr>
                        <a:srgbClr val="FFC000"/>
                      </a:buClr>
                      <a:buFont typeface="Wingdings" panose="05000000000000000000" pitchFamily="2" charset="2"/>
                      <a:buChar char="ü"/>
                    </a:pPr>
                    <a:r>
                      <a:rPr lang="en-US" sz="1100">
                        <a:solidFill>
                          <a:schemeClr val="bg1"/>
                        </a:solidFill>
                        <a:cs typeface="Arial" panose="020B0604020202020204" pitchFamily="34" charset="0"/>
                      </a:rPr>
                      <a:t>Employee Development </a:t>
                    </a:r>
                  </a:p>
                </p:txBody>
              </p:sp>
              <p:sp>
                <p:nvSpPr>
                  <p:cNvPr id="222" name="TextBox 221">
                    <a:extLst>
                      <a:ext uri="{FF2B5EF4-FFF2-40B4-BE49-F238E27FC236}">
                        <a16:creationId xmlns:a16="http://schemas.microsoft.com/office/drawing/2014/main" id="{A6F6BF17-A8FD-4CA0-81F4-0AF2E20E12C0}"/>
                      </a:ext>
                    </a:extLst>
                  </p:cNvPr>
                  <p:cNvSpPr txBox="1"/>
                  <p:nvPr/>
                </p:nvSpPr>
                <p:spPr>
                  <a:xfrm>
                    <a:off x="11138857" y="7004085"/>
                    <a:ext cx="2743200" cy="123111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/>
                  <a:p>
                    <a:pPr marL="182880" lvl="1" indent="-182880">
                      <a:spcAft>
                        <a:spcPts val="800"/>
                      </a:spcAft>
                      <a:buClr>
                        <a:srgbClr val="FFC000"/>
                      </a:buClr>
                      <a:buFont typeface="Wingdings" panose="05000000000000000000" pitchFamily="2" charset="2"/>
                      <a:buChar char="ü"/>
                    </a:pPr>
                    <a:r>
                      <a:rPr lang="en-US" sz="1100">
                        <a:solidFill>
                          <a:schemeClr val="bg1"/>
                        </a:solidFill>
                        <a:cs typeface="Arial" panose="020B0604020202020204" pitchFamily="34" charset="0"/>
                      </a:rPr>
                      <a:t>Retention</a:t>
                    </a:r>
                  </a:p>
                </p:txBody>
              </p:sp>
              <p:sp>
                <p:nvSpPr>
                  <p:cNvPr id="230" name="TextBox 229">
                    <a:extLst>
                      <a:ext uri="{FF2B5EF4-FFF2-40B4-BE49-F238E27FC236}">
                        <a16:creationId xmlns:a16="http://schemas.microsoft.com/office/drawing/2014/main" id="{470D1F1B-9DB5-4D40-86FB-1B61A3F8F91F}"/>
                      </a:ext>
                    </a:extLst>
                  </p:cNvPr>
                  <p:cNvSpPr txBox="1"/>
                  <p:nvPr/>
                </p:nvSpPr>
                <p:spPr>
                  <a:xfrm>
                    <a:off x="11138856" y="6795714"/>
                    <a:ext cx="2743200" cy="153888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/>
                  <a:p>
                    <a:pPr marL="182880" lvl="1" indent="-182880">
                      <a:spcAft>
                        <a:spcPts val="800"/>
                      </a:spcAft>
                      <a:buClr>
                        <a:srgbClr val="FFC000"/>
                      </a:buClr>
                      <a:buFont typeface="Wingdings" panose="05000000000000000000" pitchFamily="2" charset="2"/>
                      <a:buChar char="ü"/>
                    </a:pPr>
                    <a:r>
                      <a:rPr lang="en-US" sz="1100">
                        <a:solidFill>
                          <a:schemeClr val="bg1"/>
                        </a:solidFill>
                        <a:cs typeface="Arial" panose="020B0604020202020204" pitchFamily="34" charset="0"/>
                      </a:rPr>
                      <a:t>Employee Movement Process</a:t>
                    </a:r>
                  </a:p>
                </p:txBody>
              </p:sp>
              <p:sp>
                <p:nvSpPr>
                  <p:cNvPr id="233" name="TextBox 232">
                    <a:extLst>
                      <a:ext uri="{FF2B5EF4-FFF2-40B4-BE49-F238E27FC236}">
                        <a16:creationId xmlns:a16="http://schemas.microsoft.com/office/drawing/2014/main" id="{FE90EA87-475B-4714-AD53-19D0C1634D01}"/>
                      </a:ext>
                    </a:extLst>
                  </p:cNvPr>
                  <p:cNvSpPr txBox="1"/>
                  <p:nvPr/>
                </p:nvSpPr>
                <p:spPr>
                  <a:xfrm>
                    <a:off x="11138857" y="7359272"/>
                    <a:ext cx="2743200" cy="123111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/>
                  <a:p>
                    <a:pPr marL="182880" lvl="1" indent="-182880">
                      <a:spcAft>
                        <a:spcPts val="800"/>
                      </a:spcAft>
                      <a:buClr>
                        <a:srgbClr val="FFC000"/>
                      </a:buClr>
                      <a:buFont typeface="Wingdings" panose="05000000000000000000" pitchFamily="2" charset="2"/>
                      <a:buChar char="ü"/>
                    </a:pPr>
                    <a:r>
                      <a:rPr lang="en-US" sz="1100">
                        <a:solidFill>
                          <a:schemeClr val="bg1"/>
                        </a:solidFill>
                        <a:cs typeface="Arial" panose="020B0604020202020204" pitchFamily="34" charset="0"/>
                      </a:rPr>
                      <a:t>Performance Reviews</a:t>
                    </a:r>
                  </a:p>
                </p:txBody>
              </p:sp>
            </p:grpSp>
            <p:sp>
              <p:nvSpPr>
                <p:cNvPr id="220" name="TextBox 219">
                  <a:extLst>
                    <a:ext uri="{FF2B5EF4-FFF2-40B4-BE49-F238E27FC236}">
                      <a16:creationId xmlns:a16="http://schemas.microsoft.com/office/drawing/2014/main" id="{37D0D4D8-4328-4432-84FD-96E99320E577}"/>
                    </a:ext>
                  </a:extLst>
                </p:cNvPr>
                <p:cNvSpPr txBox="1"/>
                <p:nvPr/>
              </p:nvSpPr>
              <p:spPr>
                <a:xfrm>
                  <a:off x="11229693" y="6356010"/>
                  <a:ext cx="2880000" cy="18620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228600" indent="-228600">
                    <a:spcAft>
                      <a:spcPts val="1000"/>
                    </a:spcAft>
                    <a:buClr>
                      <a:srgbClr val="FFC000"/>
                    </a:buClr>
                    <a:buFont typeface="+mj-lt"/>
                    <a:buAutoNum type="arabicPeriod" startAt="4"/>
                  </a:pPr>
                  <a:r>
                    <a:rPr lang="en-US" sz="1200" b="1" dirty="0">
                      <a:solidFill>
                        <a:srgbClr val="FFC000"/>
                      </a:solidFill>
                      <a:cs typeface="Arial" panose="020B0604020202020204" pitchFamily="34" charset="0"/>
                    </a:rPr>
                    <a:t>Talent Management</a:t>
                  </a: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2CB21164-08B0-4754-9D02-DA62BC777779}"/>
                  </a:ext>
                </a:extLst>
              </p:cNvPr>
              <p:cNvGrpSpPr/>
              <p:nvPr/>
            </p:nvGrpSpPr>
            <p:grpSpPr>
              <a:xfrm>
                <a:off x="4236999" y="6356010"/>
                <a:ext cx="2880000" cy="850459"/>
                <a:chOff x="3981871" y="6356010"/>
                <a:chExt cx="2880000" cy="850459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D54CCE84-318D-46E6-9D23-E2CCA9C0F908}"/>
                    </a:ext>
                  </a:extLst>
                </p:cNvPr>
                <p:cNvGrpSpPr/>
                <p:nvPr/>
              </p:nvGrpSpPr>
              <p:grpSpPr>
                <a:xfrm>
                  <a:off x="3981871" y="6673688"/>
                  <a:ext cx="2880000" cy="532781"/>
                  <a:chOff x="4209506" y="6795714"/>
                  <a:chExt cx="2745128" cy="532781"/>
                </a:xfrm>
              </p:grpSpPr>
              <p:sp>
                <p:nvSpPr>
                  <p:cNvPr id="235" name="TextBox 234">
                    <a:extLst>
                      <a:ext uri="{FF2B5EF4-FFF2-40B4-BE49-F238E27FC236}">
                        <a16:creationId xmlns:a16="http://schemas.microsoft.com/office/drawing/2014/main" id="{300BCA2B-0E4A-4459-9067-FBD73A099A46}"/>
                      </a:ext>
                    </a:extLst>
                  </p:cNvPr>
                  <p:cNvSpPr txBox="1"/>
                  <p:nvPr/>
                </p:nvSpPr>
                <p:spPr>
                  <a:xfrm>
                    <a:off x="4209506" y="7000549"/>
                    <a:ext cx="2745128" cy="123111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/>
                  <a:p>
                    <a:pPr marL="182880" lvl="1" indent="-182880">
                      <a:spcAft>
                        <a:spcPts val="800"/>
                      </a:spcAft>
                      <a:buClr>
                        <a:srgbClr val="FFC000"/>
                      </a:buClr>
                      <a:buFont typeface="Wingdings" panose="05000000000000000000" pitchFamily="2" charset="2"/>
                      <a:buChar char="ü"/>
                    </a:pPr>
                    <a:r>
                      <a:rPr lang="en-US" sz="1100">
                        <a:solidFill>
                          <a:schemeClr val="bg1"/>
                        </a:solidFill>
                        <a:cs typeface="Arial" panose="020B0604020202020204" pitchFamily="34" charset="0"/>
                      </a:rPr>
                      <a:t>Pay for Performance</a:t>
                    </a:r>
                  </a:p>
                </p:txBody>
              </p:sp>
              <p:sp>
                <p:nvSpPr>
                  <p:cNvPr id="236" name="TextBox 235">
                    <a:extLst>
                      <a:ext uri="{FF2B5EF4-FFF2-40B4-BE49-F238E27FC236}">
                        <a16:creationId xmlns:a16="http://schemas.microsoft.com/office/drawing/2014/main" id="{25C745E2-2DD9-4BF4-8114-35915EFB8FCA}"/>
                      </a:ext>
                    </a:extLst>
                  </p:cNvPr>
                  <p:cNvSpPr txBox="1"/>
                  <p:nvPr/>
                </p:nvSpPr>
                <p:spPr>
                  <a:xfrm>
                    <a:off x="4209506" y="6795714"/>
                    <a:ext cx="2745128" cy="123111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/>
                  <a:p>
                    <a:pPr marL="182880" lvl="1" indent="-182880">
                      <a:spcAft>
                        <a:spcPts val="800"/>
                      </a:spcAft>
                      <a:buClr>
                        <a:srgbClr val="FFC000"/>
                      </a:buClr>
                      <a:buFont typeface="Wingdings" panose="05000000000000000000" pitchFamily="2" charset="2"/>
                      <a:buChar char="ü"/>
                    </a:pPr>
                    <a:r>
                      <a:rPr lang="en-US" sz="1100" dirty="0">
                        <a:solidFill>
                          <a:schemeClr val="bg1"/>
                        </a:solidFill>
                        <a:cs typeface="Arial" panose="020B0604020202020204" pitchFamily="34" charset="0"/>
                      </a:rPr>
                      <a:t>Gender Pay Equity</a:t>
                    </a:r>
                  </a:p>
                </p:txBody>
              </p:sp>
              <p:sp>
                <p:nvSpPr>
                  <p:cNvPr id="237" name="TextBox 236">
                    <a:extLst>
                      <a:ext uri="{FF2B5EF4-FFF2-40B4-BE49-F238E27FC236}">
                        <a16:creationId xmlns:a16="http://schemas.microsoft.com/office/drawing/2014/main" id="{6CC853B8-188C-45AE-8354-8E8169B3A702}"/>
                      </a:ext>
                    </a:extLst>
                  </p:cNvPr>
                  <p:cNvSpPr txBox="1"/>
                  <p:nvPr/>
                </p:nvSpPr>
                <p:spPr>
                  <a:xfrm>
                    <a:off x="4209506" y="7205384"/>
                    <a:ext cx="2745128" cy="123111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/>
                  <a:p>
                    <a:pPr marL="182880" lvl="1" indent="-182880">
                      <a:spcAft>
                        <a:spcPts val="800"/>
                      </a:spcAft>
                      <a:buClr>
                        <a:srgbClr val="FFC000"/>
                      </a:buClr>
                      <a:buFont typeface="Wingdings" panose="05000000000000000000" pitchFamily="2" charset="2"/>
                      <a:buChar char="ü"/>
                    </a:pPr>
                    <a:r>
                      <a:rPr lang="en-US" sz="1100">
                        <a:solidFill>
                          <a:schemeClr val="bg1"/>
                        </a:solidFill>
                        <a:cs typeface="Arial" panose="020B0604020202020204" pitchFamily="34" charset="0"/>
                      </a:rPr>
                      <a:t>Market Analysis</a:t>
                    </a:r>
                  </a:p>
                </p:txBody>
              </p:sp>
            </p:grpSp>
            <p:sp>
              <p:nvSpPr>
                <p:cNvPr id="234" name="TextBox 233">
                  <a:extLst>
                    <a:ext uri="{FF2B5EF4-FFF2-40B4-BE49-F238E27FC236}">
                      <a16:creationId xmlns:a16="http://schemas.microsoft.com/office/drawing/2014/main" id="{0C77B1AB-83A9-431B-A84E-526168011AB1}"/>
                    </a:ext>
                  </a:extLst>
                </p:cNvPr>
                <p:cNvSpPr txBox="1"/>
                <p:nvPr/>
              </p:nvSpPr>
              <p:spPr>
                <a:xfrm>
                  <a:off x="3981871" y="6356010"/>
                  <a:ext cx="2880000" cy="18620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228600" indent="-228600">
                    <a:spcAft>
                      <a:spcPts val="1000"/>
                    </a:spcAft>
                    <a:buClr>
                      <a:srgbClr val="FFC000"/>
                    </a:buClr>
                    <a:buFont typeface="+mj-lt"/>
                    <a:buAutoNum type="arabicPeriod" startAt="2"/>
                  </a:pPr>
                  <a:r>
                    <a:rPr lang="en-US" sz="1200" b="1" dirty="0">
                      <a:solidFill>
                        <a:srgbClr val="FFC000"/>
                      </a:solidFill>
                      <a:cs typeface="Arial" panose="020B0604020202020204" pitchFamily="34" charset="0"/>
                    </a:rPr>
                    <a:t>Compensation</a:t>
                  </a:r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0BDDDC2D-BC01-4272-91DF-A7F30DD1D8BA}"/>
                  </a:ext>
                </a:extLst>
              </p:cNvPr>
              <p:cNvGrpSpPr/>
              <p:nvPr/>
            </p:nvGrpSpPr>
            <p:grpSpPr>
              <a:xfrm>
                <a:off x="7733347" y="6356010"/>
                <a:ext cx="2880000" cy="1004347"/>
                <a:chOff x="7445583" y="6356010"/>
                <a:chExt cx="2880000" cy="1004347"/>
              </a:xfrm>
            </p:grpSpPr>
            <p:sp>
              <p:nvSpPr>
                <p:cNvPr id="238" name="TextBox 237">
                  <a:extLst>
                    <a:ext uri="{FF2B5EF4-FFF2-40B4-BE49-F238E27FC236}">
                      <a16:creationId xmlns:a16="http://schemas.microsoft.com/office/drawing/2014/main" id="{2DE64C0F-ED46-4BE6-9A19-1AB9420DBD93}"/>
                    </a:ext>
                  </a:extLst>
                </p:cNvPr>
                <p:cNvSpPr txBox="1"/>
                <p:nvPr/>
              </p:nvSpPr>
              <p:spPr>
                <a:xfrm>
                  <a:off x="7445583" y="6356010"/>
                  <a:ext cx="2880000" cy="18620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228600" indent="-228600">
                    <a:spcAft>
                      <a:spcPts val="1000"/>
                    </a:spcAft>
                    <a:buClr>
                      <a:srgbClr val="FFC000"/>
                    </a:buClr>
                    <a:buFont typeface="+mj-lt"/>
                    <a:buAutoNum type="arabicPeriod" startAt="3"/>
                  </a:pPr>
                  <a:r>
                    <a:rPr lang="en-US" sz="1200" b="1" dirty="0">
                      <a:solidFill>
                        <a:srgbClr val="FFC000"/>
                      </a:solidFill>
                      <a:cs typeface="Arial" panose="020B0604020202020204" pitchFamily="34" charset="0"/>
                    </a:rPr>
                    <a:t>Staffing</a:t>
                  </a:r>
                </a:p>
              </p:txBody>
            </p: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000712DC-4445-407F-B0F8-5B54BEB5EBE1}"/>
                    </a:ext>
                  </a:extLst>
                </p:cNvPr>
                <p:cNvGrpSpPr/>
                <p:nvPr/>
              </p:nvGrpSpPr>
              <p:grpSpPr>
                <a:xfrm>
                  <a:off x="7445583" y="6673688"/>
                  <a:ext cx="2880000" cy="686669"/>
                  <a:chOff x="7673217" y="6795714"/>
                  <a:chExt cx="2745128" cy="686669"/>
                </a:xfrm>
              </p:grpSpPr>
              <p:sp>
                <p:nvSpPr>
                  <p:cNvPr id="239" name="TextBox 238">
                    <a:extLst>
                      <a:ext uri="{FF2B5EF4-FFF2-40B4-BE49-F238E27FC236}">
                        <a16:creationId xmlns:a16="http://schemas.microsoft.com/office/drawing/2014/main" id="{7A6EF996-AA37-4574-AE4B-5500BDAE9E0E}"/>
                      </a:ext>
                    </a:extLst>
                  </p:cNvPr>
                  <p:cNvSpPr txBox="1"/>
                  <p:nvPr/>
                </p:nvSpPr>
                <p:spPr>
                  <a:xfrm>
                    <a:off x="7673217" y="6983972"/>
                    <a:ext cx="2745128" cy="123111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/>
                  <a:p>
                    <a:pPr marL="182880" lvl="1" indent="-182880">
                      <a:spcAft>
                        <a:spcPts val="800"/>
                      </a:spcAft>
                      <a:buClr>
                        <a:srgbClr val="FFC000"/>
                      </a:buClr>
                      <a:buFont typeface="Wingdings" panose="05000000000000000000" pitchFamily="2" charset="2"/>
                      <a:buChar char="ü"/>
                    </a:pPr>
                    <a:r>
                      <a:rPr lang="en-US" sz="1100">
                        <a:solidFill>
                          <a:schemeClr val="bg1"/>
                        </a:solidFill>
                        <a:cs typeface="Arial" panose="020B0604020202020204" pitchFamily="34" charset="0"/>
                      </a:rPr>
                      <a:t>Exits and Backfills</a:t>
                    </a:r>
                  </a:p>
                </p:txBody>
              </p:sp>
              <p:sp>
                <p:nvSpPr>
                  <p:cNvPr id="240" name="TextBox 239">
                    <a:extLst>
                      <a:ext uri="{FF2B5EF4-FFF2-40B4-BE49-F238E27FC236}">
                        <a16:creationId xmlns:a16="http://schemas.microsoft.com/office/drawing/2014/main" id="{B5489A21-1B39-438A-816D-C7CAEFDC9FFD}"/>
                      </a:ext>
                    </a:extLst>
                  </p:cNvPr>
                  <p:cNvSpPr txBox="1"/>
                  <p:nvPr/>
                </p:nvSpPr>
                <p:spPr>
                  <a:xfrm>
                    <a:off x="7673217" y="6795714"/>
                    <a:ext cx="2745128" cy="131817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/>
                  <a:p>
                    <a:pPr marL="182880" lvl="1" indent="-182880">
                      <a:spcAft>
                        <a:spcPts val="800"/>
                      </a:spcAft>
                      <a:buClr>
                        <a:srgbClr val="FFC000"/>
                      </a:buClr>
                      <a:buFont typeface="Wingdings" panose="05000000000000000000" pitchFamily="2" charset="2"/>
                      <a:buChar char="ü"/>
                    </a:pPr>
                    <a:r>
                      <a:rPr lang="en-US" sz="1100" dirty="0">
                        <a:solidFill>
                          <a:schemeClr val="bg1"/>
                        </a:solidFill>
                        <a:cs typeface="Arial" panose="020B0604020202020204" pitchFamily="34" charset="0"/>
                      </a:rPr>
                      <a:t>Organization Structure</a:t>
                    </a:r>
                  </a:p>
                </p:txBody>
              </p:sp>
              <p:sp>
                <p:nvSpPr>
                  <p:cNvPr id="241" name="TextBox 240">
                    <a:extLst>
                      <a:ext uri="{FF2B5EF4-FFF2-40B4-BE49-F238E27FC236}">
                        <a16:creationId xmlns:a16="http://schemas.microsoft.com/office/drawing/2014/main" id="{B8529E1D-F5DF-43C4-8F7C-C0318B72A6D7}"/>
                      </a:ext>
                    </a:extLst>
                  </p:cNvPr>
                  <p:cNvSpPr txBox="1"/>
                  <p:nvPr/>
                </p:nvSpPr>
                <p:spPr>
                  <a:xfrm>
                    <a:off x="7673217" y="7163524"/>
                    <a:ext cx="2745128" cy="123111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/>
                  <a:p>
                    <a:pPr marL="182880" lvl="1" indent="-182880">
                      <a:spcAft>
                        <a:spcPts val="800"/>
                      </a:spcAft>
                      <a:buClr>
                        <a:srgbClr val="FFC000"/>
                      </a:buClr>
                      <a:buFont typeface="Wingdings" panose="05000000000000000000" pitchFamily="2" charset="2"/>
                      <a:buChar char="ü"/>
                    </a:pPr>
                    <a:r>
                      <a:rPr lang="en-US" sz="1100">
                        <a:solidFill>
                          <a:schemeClr val="bg1"/>
                        </a:solidFill>
                        <a:cs typeface="Arial" panose="020B0604020202020204" pitchFamily="34" charset="0"/>
                      </a:rPr>
                      <a:t>Job Changes</a:t>
                    </a:r>
                  </a:p>
                </p:txBody>
              </p:sp>
              <p:sp>
                <p:nvSpPr>
                  <p:cNvPr id="242" name="TextBox 241">
                    <a:extLst>
                      <a:ext uri="{FF2B5EF4-FFF2-40B4-BE49-F238E27FC236}">
                        <a16:creationId xmlns:a16="http://schemas.microsoft.com/office/drawing/2014/main" id="{90A6288D-3174-41C4-B19D-1A0CE7354034}"/>
                      </a:ext>
                    </a:extLst>
                  </p:cNvPr>
                  <p:cNvSpPr txBox="1"/>
                  <p:nvPr/>
                </p:nvSpPr>
                <p:spPr>
                  <a:xfrm>
                    <a:off x="7673217" y="7343076"/>
                    <a:ext cx="2745128" cy="139307"/>
                  </a:xfrm>
                  <a:prstGeom prst="rect">
                    <a:avLst/>
                  </a:prstGeom>
                </p:spPr>
                <p:txBody>
                  <a:bodyPr wrap="square" lIns="0" tIns="0" rIns="0" bIns="0" numCol="1" rtlCol="0" anchor="t" anchorCtr="0">
                    <a:noAutofit/>
                  </a:bodyPr>
                  <a:lstStyle/>
                  <a:p>
                    <a:pPr marL="182880" lvl="1" indent="-182880">
                      <a:spcAft>
                        <a:spcPts val="800"/>
                      </a:spcAft>
                      <a:buClr>
                        <a:srgbClr val="FFC000"/>
                      </a:buClr>
                      <a:buFont typeface="Wingdings" panose="05000000000000000000" pitchFamily="2" charset="2"/>
                      <a:buChar char="ü"/>
                    </a:pPr>
                    <a:r>
                      <a:rPr lang="en-US" sz="1100">
                        <a:solidFill>
                          <a:schemeClr val="bg1"/>
                        </a:solidFill>
                        <a:cs typeface="Arial" panose="020B0604020202020204" pitchFamily="34" charset="0"/>
                      </a:rPr>
                      <a:t>Workforce Demographics</a:t>
                    </a:r>
                  </a:p>
                </p:txBody>
              </p:sp>
            </p:grpSp>
          </p:grpSp>
        </p:grpSp>
      </p:grpSp>
      <p:sp>
        <p:nvSpPr>
          <p:cNvPr id="243" name="TextBox 242">
            <a:extLst>
              <a:ext uri="{FF2B5EF4-FFF2-40B4-BE49-F238E27FC236}">
                <a16:creationId xmlns:a16="http://schemas.microsoft.com/office/drawing/2014/main" id="{50BB8952-2373-44EE-BC74-3DBD69764EBD}"/>
              </a:ext>
            </a:extLst>
          </p:cNvPr>
          <p:cNvSpPr txBox="1"/>
          <p:nvPr/>
        </p:nvSpPr>
        <p:spPr>
          <a:xfrm>
            <a:off x="518159" y="5841193"/>
            <a:ext cx="13591534" cy="320040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txBody>
          <a:bodyPr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600">
                <a:latin typeface="+mn-lt"/>
              </a:rPr>
              <a:t>Operational Effectiveness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F2F9A977-A195-4392-8F62-34CB317876D2}"/>
              </a:ext>
            </a:extLst>
          </p:cNvPr>
          <p:cNvSpPr txBox="1"/>
          <p:nvPr/>
        </p:nvSpPr>
        <p:spPr>
          <a:xfrm>
            <a:off x="519433" y="3525443"/>
            <a:ext cx="13591534" cy="320040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txBody>
          <a:bodyPr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600">
                <a:latin typeface="+mn-lt"/>
              </a:rPr>
              <a:t>Culture Transformation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6FBA5DC-3FAB-4E08-A1D8-346ACD7D24DE}"/>
              </a:ext>
            </a:extLst>
          </p:cNvPr>
          <p:cNvGrpSpPr/>
          <p:nvPr/>
        </p:nvGrpSpPr>
        <p:grpSpPr>
          <a:xfrm>
            <a:off x="548633" y="4017775"/>
            <a:ext cx="13562334" cy="1651126"/>
            <a:chOff x="548633" y="4174089"/>
            <a:chExt cx="13562334" cy="1651126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A1C7C070-5035-40C7-BCBC-6E882999F4D5}"/>
                </a:ext>
              </a:extLst>
            </p:cNvPr>
            <p:cNvCxnSpPr>
              <a:cxnSpLocks/>
            </p:cNvCxnSpPr>
            <p:nvPr/>
          </p:nvCxnSpPr>
          <p:spPr>
            <a:xfrm>
              <a:off x="3962538" y="4174089"/>
              <a:ext cx="0" cy="165112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0A04C0AC-5BBD-4118-9A96-B0225B06CC7D}"/>
                </a:ext>
              </a:extLst>
            </p:cNvPr>
            <p:cNvCxnSpPr>
              <a:cxnSpLocks/>
            </p:cNvCxnSpPr>
            <p:nvPr/>
          </p:nvCxnSpPr>
          <p:spPr>
            <a:xfrm>
              <a:off x="7829093" y="4174089"/>
              <a:ext cx="961" cy="165112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4E399A0C-4B97-4F73-A698-F3CECA3F6A24}"/>
                </a:ext>
              </a:extLst>
            </p:cNvPr>
            <p:cNvCxnSpPr>
              <a:cxnSpLocks/>
            </p:cNvCxnSpPr>
            <p:nvPr/>
          </p:nvCxnSpPr>
          <p:spPr>
            <a:xfrm>
              <a:off x="11457465" y="4174089"/>
              <a:ext cx="0" cy="165112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A778F07-76B8-4619-8EC5-71A3F57CF99A}"/>
                </a:ext>
              </a:extLst>
            </p:cNvPr>
            <p:cNvGrpSpPr/>
            <p:nvPr/>
          </p:nvGrpSpPr>
          <p:grpSpPr>
            <a:xfrm>
              <a:off x="4176043" y="4249140"/>
              <a:ext cx="3439545" cy="1515151"/>
              <a:chOff x="4002187" y="4249140"/>
              <a:chExt cx="3439545" cy="1515151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77F013F9-0029-4FA7-9E44-62F8DA632676}"/>
                  </a:ext>
                </a:extLst>
              </p:cNvPr>
              <p:cNvSpPr txBox="1"/>
              <p:nvPr/>
            </p:nvSpPr>
            <p:spPr>
              <a:xfrm>
                <a:off x="4002187" y="4249140"/>
                <a:ext cx="3439545" cy="184666"/>
              </a:xfrm>
              <a:prstGeom prst="rect">
                <a:avLst/>
              </a:prstGeom>
              <a:noFill/>
            </p:spPr>
            <p:txBody>
              <a:bodyPr wrap="square" lIns="0" tIns="0" rIns="0" bIns="0" numCol="1" rtlCol="0" anchor="t" anchorCtr="0">
                <a:spAutoFit/>
              </a:bodyPr>
              <a:lstStyle>
                <a:defPPr>
                  <a:defRPr lang="en-US"/>
                </a:defPPr>
                <a:lvl1pPr marL="182880" indent="-182880">
                  <a:spcAft>
                    <a:spcPts val="1000"/>
                  </a:spcAft>
                  <a:buClr>
                    <a:schemeClr val="accent2"/>
                  </a:buClr>
                  <a:buFont typeface="+mj-lt"/>
                  <a:buAutoNum type="arabicPeriod"/>
                  <a:defRPr sz="1000" b="1"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>
                  <a:buClr>
                    <a:srgbClr val="00B050"/>
                  </a:buClr>
                  <a:buFont typeface="+mj-lt"/>
                  <a:buAutoNum type="arabicPeriod" startAt="2"/>
                </a:pPr>
                <a:r>
                  <a:rPr lang="en-US" sz="1200">
                    <a:solidFill>
                      <a:srgbClr val="00B050"/>
                    </a:solidFill>
                    <a:latin typeface="+mn-lt"/>
                  </a:rPr>
                  <a:t>Inclusion &amp; Diversity Strategy Development</a:t>
                </a:r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8F84095F-0590-4259-B256-590BB0D829A8}"/>
                  </a:ext>
                </a:extLst>
              </p:cNvPr>
              <p:cNvGrpSpPr/>
              <p:nvPr/>
            </p:nvGrpSpPr>
            <p:grpSpPr>
              <a:xfrm>
                <a:off x="4002187" y="4558248"/>
                <a:ext cx="2804498" cy="1206043"/>
                <a:chOff x="4200139" y="4456960"/>
                <a:chExt cx="2804498" cy="1206043"/>
              </a:xfrm>
            </p:grpSpPr>
            <p:sp>
              <p:nvSpPr>
                <p:cNvPr id="197" name="TextBox 196">
                  <a:extLst>
                    <a:ext uri="{FF2B5EF4-FFF2-40B4-BE49-F238E27FC236}">
                      <a16:creationId xmlns:a16="http://schemas.microsoft.com/office/drawing/2014/main" id="{34DC0EEA-49FE-4573-951E-9DCAA3D8EEFB}"/>
                    </a:ext>
                  </a:extLst>
                </p:cNvPr>
                <p:cNvSpPr txBox="1"/>
                <p:nvPr/>
              </p:nvSpPr>
              <p:spPr>
                <a:xfrm>
                  <a:off x="4200139" y="4456960"/>
                  <a:ext cx="2804498" cy="12311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>
                  <a:defPPr>
                    <a:defRPr lang="en-US"/>
                  </a:defPPr>
                  <a:lvl2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  <a:defRPr sz="900"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</a:lstStyle>
                <a:p>
                  <a:pPr lvl="1"/>
                  <a:r>
                    <a:rPr lang="en-US" sz="1100" b="1">
                      <a:solidFill>
                        <a:srgbClr val="00B050"/>
                      </a:solidFill>
                      <a:latin typeface="+mn-lt"/>
                    </a:rPr>
                    <a:t>C</a:t>
                  </a:r>
                  <a:r>
                    <a:rPr lang="en-US" sz="1100">
                      <a:solidFill>
                        <a:schemeClr val="bg1"/>
                      </a:solidFill>
                      <a:latin typeface="+mn-lt"/>
                    </a:rPr>
                    <a:t>ustomers</a:t>
                  </a:r>
                </a:p>
              </p:txBody>
            </p:sp>
            <p:sp>
              <p:nvSpPr>
                <p:cNvPr id="198" name="TextBox 197">
                  <a:extLst>
                    <a:ext uri="{FF2B5EF4-FFF2-40B4-BE49-F238E27FC236}">
                      <a16:creationId xmlns:a16="http://schemas.microsoft.com/office/drawing/2014/main" id="{1099930A-7C18-499B-B9BC-EA14F5BDF3B3}"/>
                    </a:ext>
                  </a:extLst>
                </p:cNvPr>
                <p:cNvSpPr txBox="1"/>
                <p:nvPr/>
              </p:nvSpPr>
              <p:spPr>
                <a:xfrm>
                  <a:off x="4200139" y="4673546"/>
                  <a:ext cx="2804498" cy="123111"/>
                </a:xfrm>
                <a:prstGeom prst="rect">
                  <a:avLst/>
                </a:prstGeom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 b="1">
                      <a:solidFill>
                        <a:srgbClr val="00B050"/>
                      </a:solidFill>
                      <a:cs typeface="Arial" panose="020B0604020202020204" pitchFamily="34" charset="0"/>
                    </a:rPr>
                    <a:t>R</a:t>
                  </a: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eputation</a:t>
                  </a:r>
                </a:p>
              </p:txBody>
            </p:sp>
            <p:sp>
              <p:nvSpPr>
                <p:cNvPr id="199" name="TextBox 198">
                  <a:extLst>
                    <a:ext uri="{FF2B5EF4-FFF2-40B4-BE49-F238E27FC236}">
                      <a16:creationId xmlns:a16="http://schemas.microsoft.com/office/drawing/2014/main" id="{FE0E9D45-46E7-479F-9C2D-F8B5266CBE61}"/>
                    </a:ext>
                  </a:extLst>
                </p:cNvPr>
                <p:cNvSpPr txBox="1"/>
                <p:nvPr/>
              </p:nvSpPr>
              <p:spPr>
                <a:xfrm>
                  <a:off x="4200139" y="4890132"/>
                  <a:ext cx="2804498" cy="123111"/>
                </a:xfrm>
                <a:prstGeom prst="rect">
                  <a:avLst/>
                </a:prstGeom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 b="1">
                      <a:solidFill>
                        <a:srgbClr val="00B050"/>
                      </a:solidFill>
                      <a:cs typeface="Arial" panose="020B0604020202020204" pitchFamily="34" charset="0"/>
                    </a:rPr>
                    <a:t>A</a:t>
                  </a: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genda for Women</a:t>
                  </a:r>
                </a:p>
              </p:txBody>
            </p:sp>
            <p:sp>
              <p:nvSpPr>
                <p:cNvPr id="200" name="TextBox 199">
                  <a:extLst>
                    <a:ext uri="{FF2B5EF4-FFF2-40B4-BE49-F238E27FC236}">
                      <a16:creationId xmlns:a16="http://schemas.microsoft.com/office/drawing/2014/main" id="{6B8EE500-4130-49B6-8F6A-169E25FE2F51}"/>
                    </a:ext>
                  </a:extLst>
                </p:cNvPr>
                <p:cNvSpPr txBox="1"/>
                <p:nvPr/>
              </p:nvSpPr>
              <p:spPr>
                <a:xfrm>
                  <a:off x="4200139" y="5106718"/>
                  <a:ext cx="2804498" cy="123111"/>
                </a:xfrm>
                <a:prstGeom prst="rect">
                  <a:avLst/>
                </a:prstGeom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 b="1">
                      <a:solidFill>
                        <a:srgbClr val="00B050"/>
                      </a:solidFill>
                      <a:cs typeface="Arial" panose="020B0604020202020204" pitchFamily="34" charset="0"/>
                    </a:rPr>
                    <a:t>F</a:t>
                  </a:r>
                  <a:r>
                    <a:rPr lang="en-US" sz="1100" spc="-2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amily–home, work, community</a:t>
                  </a:r>
                </a:p>
              </p:txBody>
            </p:sp>
            <p:sp>
              <p:nvSpPr>
                <p:cNvPr id="201" name="TextBox 200">
                  <a:extLst>
                    <a:ext uri="{FF2B5EF4-FFF2-40B4-BE49-F238E27FC236}">
                      <a16:creationId xmlns:a16="http://schemas.microsoft.com/office/drawing/2014/main" id="{9F1E9174-3B69-4B8C-8897-CB02D0AD69EC}"/>
                    </a:ext>
                  </a:extLst>
                </p:cNvPr>
                <p:cNvSpPr txBox="1"/>
                <p:nvPr/>
              </p:nvSpPr>
              <p:spPr>
                <a:xfrm>
                  <a:off x="4200139" y="5323304"/>
                  <a:ext cx="2804498" cy="123111"/>
                </a:xfrm>
                <a:prstGeom prst="rect">
                  <a:avLst/>
                </a:prstGeom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 b="1">
                      <a:solidFill>
                        <a:srgbClr val="00B050"/>
                      </a:solidFill>
                      <a:cs typeface="Arial" panose="020B0604020202020204" pitchFamily="34" charset="0"/>
                    </a:rPr>
                    <a:t>T</a:t>
                  </a: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alent</a:t>
                  </a:r>
                </a:p>
              </p:txBody>
            </p:sp>
            <p:sp>
              <p:nvSpPr>
                <p:cNvPr id="202" name="TextBox 201">
                  <a:extLst>
                    <a:ext uri="{FF2B5EF4-FFF2-40B4-BE49-F238E27FC236}">
                      <a16:creationId xmlns:a16="http://schemas.microsoft.com/office/drawing/2014/main" id="{1FDF727E-815E-4592-83D9-DEC2809495CF}"/>
                    </a:ext>
                  </a:extLst>
                </p:cNvPr>
                <p:cNvSpPr txBox="1"/>
                <p:nvPr/>
              </p:nvSpPr>
              <p:spPr>
                <a:xfrm>
                  <a:off x="4200139" y="5539892"/>
                  <a:ext cx="2804498" cy="123111"/>
                </a:xfrm>
                <a:prstGeom prst="rect">
                  <a:avLst/>
                </a:prstGeom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 b="1">
                      <a:solidFill>
                        <a:srgbClr val="00B050"/>
                      </a:solidFill>
                      <a:cs typeface="Arial" panose="020B0604020202020204" pitchFamily="34" charset="0"/>
                    </a:rPr>
                    <a:t>S</a:t>
                  </a: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uppliers</a:t>
                  </a:r>
                </a:p>
              </p:txBody>
            </p:sp>
          </p:grp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D756E52-7AE5-4B7A-A042-79A29E04BCD2}"/>
                </a:ext>
              </a:extLst>
            </p:cNvPr>
            <p:cNvGrpSpPr/>
            <p:nvPr/>
          </p:nvGrpSpPr>
          <p:grpSpPr>
            <a:xfrm>
              <a:off x="8043559" y="4249140"/>
              <a:ext cx="3200401" cy="1515151"/>
              <a:chOff x="7455740" y="4249140"/>
              <a:chExt cx="3200401" cy="1515151"/>
            </a:xfrm>
          </p:grpSpPr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39EDB1ED-55CC-4300-A2CB-650120A4911D}"/>
                  </a:ext>
                </a:extLst>
              </p:cNvPr>
              <p:cNvSpPr txBox="1"/>
              <p:nvPr/>
            </p:nvSpPr>
            <p:spPr>
              <a:xfrm>
                <a:off x="7455740" y="4249140"/>
                <a:ext cx="320040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numCol="1" rtlCol="0" anchor="t" anchorCtr="0">
                <a:spAutoFit/>
              </a:bodyPr>
              <a:lstStyle>
                <a:defPPr>
                  <a:defRPr lang="en-US"/>
                </a:defPPr>
                <a:lvl1pPr marL="182880" indent="-182880">
                  <a:spcAft>
                    <a:spcPts val="1000"/>
                  </a:spcAft>
                  <a:buClr>
                    <a:schemeClr val="accent2"/>
                  </a:buClr>
                  <a:buFont typeface="+mj-lt"/>
                  <a:buAutoNum type="arabicPeriod"/>
                  <a:defRPr sz="1000" b="1"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>
                  <a:buClr>
                    <a:srgbClr val="00B050"/>
                  </a:buClr>
                  <a:buFont typeface="+mj-lt"/>
                  <a:buAutoNum type="arabicPeriod" startAt="3"/>
                </a:pPr>
                <a:r>
                  <a:rPr lang="en-US" sz="1200">
                    <a:solidFill>
                      <a:srgbClr val="00B050"/>
                    </a:solidFill>
                    <a:latin typeface="+mn-lt"/>
                  </a:rPr>
                  <a:t>Mandatory Training</a:t>
                </a: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D61C740-8109-4ADD-944D-A06A35CE7391}"/>
                  </a:ext>
                </a:extLst>
              </p:cNvPr>
              <p:cNvGrpSpPr/>
              <p:nvPr/>
            </p:nvGrpSpPr>
            <p:grpSpPr>
              <a:xfrm>
                <a:off x="7455740" y="4558248"/>
                <a:ext cx="3200401" cy="1206043"/>
                <a:chOff x="7455740" y="4456960"/>
                <a:chExt cx="3200401" cy="1206043"/>
              </a:xfrm>
            </p:grpSpPr>
            <p:sp>
              <p:nvSpPr>
                <p:cNvPr id="203" name="TextBox 202">
                  <a:extLst>
                    <a:ext uri="{FF2B5EF4-FFF2-40B4-BE49-F238E27FC236}">
                      <a16:creationId xmlns:a16="http://schemas.microsoft.com/office/drawing/2014/main" id="{12F3882C-0CC3-4E1B-8705-8C94EFC07C43}"/>
                    </a:ext>
                  </a:extLst>
                </p:cNvPr>
                <p:cNvSpPr txBox="1"/>
                <p:nvPr/>
              </p:nvSpPr>
              <p:spPr>
                <a:xfrm>
                  <a:off x="7455741" y="4456960"/>
                  <a:ext cx="137160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“Respect In</a:t>
                  </a:r>
                  <a:b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</a:b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The Workplace” </a:t>
                  </a:r>
                </a:p>
              </p:txBody>
            </p:sp>
            <p:sp>
              <p:nvSpPr>
                <p:cNvPr id="204" name="TextBox 203">
                  <a:extLst>
                    <a:ext uri="{FF2B5EF4-FFF2-40B4-BE49-F238E27FC236}">
                      <a16:creationId xmlns:a16="http://schemas.microsoft.com/office/drawing/2014/main" id="{A1EB223E-E357-4D72-A66C-16DBB5DF17E4}"/>
                    </a:ext>
                  </a:extLst>
                </p:cNvPr>
                <p:cNvSpPr txBox="1"/>
                <p:nvPr/>
              </p:nvSpPr>
              <p:spPr>
                <a:xfrm>
                  <a:off x="9284541" y="4456960"/>
                  <a:ext cx="137160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Leadership</a:t>
                  </a:r>
                  <a:b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</a:b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“Call to Action”</a:t>
                  </a:r>
                </a:p>
              </p:txBody>
            </p:sp>
            <p:sp>
              <p:nvSpPr>
                <p:cNvPr id="205" name="TextBox 204">
                  <a:extLst>
                    <a:ext uri="{FF2B5EF4-FFF2-40B4-BE49-F238E27FC236}">
                      <a16:creationId xmlns:a16="http://schemas.microsoft.com/office/drawing/2014/main" id="{FEAC8E74-BDB2-4E9E-935B-6F7E146ECE41}"/>
                    </a:ext>
                  </a:extLst>
                </p:cNvPr>
                <p:cNvSpPr txBox="1"/>
                <p:nvPr/>
              </p:nvSpPr>
              <p:spPr>
                <a:xfrm>
                  <a:off x="7455741" y="4936871"/>
                  <a:ext cx="137160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Values-Based Employment</a:t>
                  </a:r>
                </a:p>
              </p:txBody>
            </p:sp>
            <p:sp>
              <p:nvSpPr>
                <p:cNvPr id="206" name="TextBox 205">
                  <a:extLst>
                    <a:ext uri="{FF2B5EF4-FFF2-40B4-BE49-F238E27FC236}">
                      <a16:creationId xmlns:a16="http://schemas.microsoft.com/office/drawing/2014/main" id="{D9C1B3FE-6107-42B0-BC48-C452E7B9790B}"/>
                    </a:ext>
                  </a:extLst>
                </p:cNvPr>
                <p:cNvSpPr txBox="1"/>
                <p:nvPr/>
              </p:nvSpPr>
              <p:spPr>
                <a:xfrm>
                  <a:off x="9284541" y="4936871"/>
                  <a:ext cx="137160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Unconscious</a:t>
                  </a:r>
                  <a:b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</a:b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Bias Training</a:t>
                  </a:r>
                </a:p>
              </p:txBody>
            </p:sp>
            <p:sp>
              <p:nvSpPr>
                <p:cNvPr id="207" name="TextBox 206">
                  <a:extLst>
                    <a:ext uri="{FF2B5EF4-FFF2-40B4-BE49-F238E27FC236}">
                      <a16:creationId xmlns:a16="http://schemas.microsoft.com/office/drawing/2014/main" id="{58B00AC2-C8B3-4C0D-BBCA-9555874B082A}"/>
                    </a:ext>
                  </a:extLst>
                </p:cNvPr>
                <p:cNvSpPr txBox="1"/>
                <p:nvPr/>
              </p:nvSpPr>
              <p:spPr>
                <a:xfrm>
                  <a:off x="7455740" y="5416783"/>
                  <a:ext cx="1496253" cy="24349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Inclusive and</a:t>
                  </a:r>
                  <a:b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</a:b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Exclusive Behaviors</a:t>
                  </a:r>
                </a:p>
              </p:txBody>
            </p:sp>
            <p:sp>
              <p:nvSpPr>
                <p:cNvPr id="208" name="TextBox 207">
                  <a:extLst>
                    <a:ext uri="{FF2B5EF4-FFF2-40B4-BE49-F238E27FC236}">
                      <a16:creationId xmlns:a16="http://schemas.microsoft.com/office/drawing/2014/main" id="{7220CB31-6586-4160-891E-5E922B851EEC}"/>
                    </a:ext>
                  </a:extLst>
                </p:cNvPr>
                <p:cNvSpPr txBox="1"/>
                <p:nvPr/>
              </p:nvSpPr>
              <p:spPr>
                <a:xfrm>
                  <a:off x="9284541" y="5416782"/>
                  <a:ext cx="137160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Inclusion and</a:t>
                  </a:r>
                  <a:b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</a:b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Diversity Sessions</a:t>
                  </a: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D7F2CB1-FD4D-403B-BD52-D15E279A1CD4}"/>
                </a:ext>
              </a:extLst>
            </p:cNvPr>
            <p:cNvGrpSpPr/>
            <p:nvPr/>
          </p:nvGrpSpPr>
          <p:grpSpPr>
            <a:xfrm>
              <a:off x="11670972" y="4249140"/>
              <a:ext cx="2439995" cy="1530539"/>
              <a:chOff x="10909292" y="4249140"/>
              <a:chExt cx="2439995" cy="1530539"/>
            </a:xfrm>
          </p:grpSpPr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8179C3B2-4F01-4FD0-90F7-26C2F58F67D9}"/>
                  </a:ext>
                </a:extLst>
              </p:cNvPr>
              <p:cNvSpPr txBox="1"/>
              <p:nvPr/>
            </p:nvSpPr>
            <p:spPr>
              <a:xfrm>
                <a:off x="10909292" y="4249140"/>
                <a:ext cx="2439995" cy="184666"/>
              </a:xfrm>
              <a:prstGeom prst="rect">
                <a:avLst/>
              </a:prstGeom>
              <a:noFill/>
            </p:spPr>
            <p:txBody>
              <a:bodyPr wrap="square" lIns="0" tIns="0" rIns="0" bIns="0" numCol="1" rtlCol="0" anchor="t" anchorCtr="0">
                <a:spAutoFit/>
              </a:bodyPr>
              <a:lstStyle>
                <a:defPPr>
                  <a:defRPr lang="en-US"/>
                </a:defPPr>
                <a:lvl1pPr marL="182880" indent="-182880">
                  <a:spcAft>
                    <a:spcPts val="1000"/>
                  </a:spcAft>
                  <a:buClr>
                    <a:schemeClr val="accent2"/>
                  </a:buClr>
                  <a:buFont typeface="+mj-lt"/>
                  <a:buAutoNum type="arabicPeriod"/>
                  <a:defRPr sz="1000" b="1"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>
                  <a:buClr>
                    <a:srgbClr val="00B050"/>
                  </a:buClr>
                  <a:buFont typeface="+mj-lt"/>
                  <a:buAutoNum type="arabicPeriod" startAt="4"/>
                </a:pPr>
                <a:r>
                  <a:rPr lang="en-US" sz="1200">
                    <a:solidFill>
                      <a:srgbClr val="00B050"/>
                    </a:solidFill>
                    <a:latin typeface="+mn-lt"/>
                  </a:rPr>
                  <a:t>Employee Engagement</a:t>
                </a:r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3D41DF3A-7D9D-4FF6-AC96-BBEE4072A07B}"/>
                  </a:ext>
                </a:extLst>
              </p:cNvPr>
              <p:cNvGrpSpPr/>
              <p:nvPr/>
            </p:nvGrpSpPr>
            <p:grpSpPr>
              <a:xfrm>
                <a:off x="10909292" y="4558248"/>
                <a:ext cx="2439995" cy="1221431"/>
                <a:chOff x="11113340" y="4456960"/>
                <a:chExt cx="2439995" cy="1221431"/>
              </a:xfrm>
            </p:grpSpPr>
            <p:sp>
              <p:nvSpPr>
                <p:cNvPr id="209" name="TextBox 208">
                  <a:extLst>
                    <a:ext uri="{FF2B5EF4-FFF2-40B4-BE49-F238E27FC236}">
                      <a16:creationId xmlns:a16="http://schemas.microsoft.com/office/drawing/2014/main" id="{A73D7BE9-4B9D-43CB-A02C-9BFEAC26CB6D}"/>
                    </a:ext>
                  </a:extLst>
                </p:cNvPr>
                <p:cNvSpPr txBox="1"/>
                <p:nvPr/>
              </p:nvSpPr>
              <p:spPr>
                <a:xfrm>
                  <a:off x="11113340" y="4456960"/>
                  <a:ext cx="2439995" cy="138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One on Ones  with Every Employee</a:t>
                  </a:r>
                </a:p>
              </p:txBody>
            </p:sp>
            <p:sp>
              <p:nvSpPr>
                <p:cNvPr id="210" name="TextBox 209">
                  <a:extLst>
                    <a:ext uri="{FF2B5EF4-FFF2-40B4-BE49-F238E27FC236}">
                      <a16:creationId xmlns:a16="http://schemas.microsoft.com/office/drawing/2014/main" id="{DB57C5D1-CB7A-4BA9-876B-0495C774459B}"/>
                    </a:ext>
                  </a:extLst>
                </p:cNvPr>
                <p:cNvSpPr txBox="1"/>
                <p:nvPr/>
              </p:nvSpPr>
              <p:spPr>
                <a:xfrm>
                  <a:off x="11113340" y="4817937"/>
                  <a:ext cx="2439995" cy="138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Employee Climate Survey</a:t>
                  </a:r>
                </a:p>
              </p:txBody>
            </p:sp>
            <p:sp>
              <p:nvSpPr>
                <p:cNvPr id="211" name="TextBox 210">
                  <a:extLst>
                    <a:ext uri="{FF2B5EF4-FFF2-40B4-BE49-F238E27FC236}">
                      <a16:creationId xmlns:a16="http://schemas.microsoft.com/office/drawing/2014/main" id="{B0C01402-1021-4D17-96C4-B273BDC29F35}"/>
                    </a:ext>
                  </a:extLst>
                </p:cNvPr>
                <p:cNvSpPr txBox="1"/>
                <p:nvPr/>
              </p:nvSpPr>
              <p:spPr>
                <a:xfrm>
                  <a:off x="11113340" y="5178914"/>
                  <a:ext cx="2439995" cy="138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Inclusion Council</a:t>
                  </a:r>
                </a:p>
              </p:txBody>
            </p:sp>
            <p:sp>
              <p:nvSpPr>
                <p:cNvPr id="212" name="TextBox 211">
                  <a:extLst>
                    <a:ext uri="{FF2B5EF4-FFF2-40B4-BE49-F238E27FC236}">
                      <a16:creationId xmlns:a16="http://schemas.microsoft.com/office/drawing/2014/main" id="{4CD7105B-D37F-450B-A0A9-0E6757865158}"/>
                    </a:ext>
                  </a:extLst>
                </p:cNvPr>
                <p:cNvSpPr txBox="1"/>
                <p:nvPr/>
              </p:nvSpPr>
              <p:spPr>
                <a:xfrm>
                  <a:off x="11113340" y="5539892"/>
                  <a:ext cx="2439995" cy="138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Physical Work Environment </a:t>
                  </a:r>
                </a:p>
              </p:txBody>
            </p:sp>
          </p:grp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1D3C1BE-1FB6-4708-BFDA-F25F84591803}"/>
                </a:ext>
              </a:extLst>
            </p:cNvPr>
            <p:cNvGrpSpPr/>
            <p:nvPr/>
          </p:nvGrpSpPr>
          <p:grpSpPr>
            <a:xfrm>
              <a:off x="548633" y="4249140"/>
              <a:ext cx="3200400" cy="1515151"/>
              <a:chOff x="548633" y="4249140"/>
              <a:chExt cx="3200400" cy="1515151"/>
            </a:xfrm>
          </p:grpSpPr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2B02DA56-2884-4ACD-B13E-77CC7D79D14F}"/>
                  </a:ext>
                </a:extLst>
              </p:cNvPr>
              <p:cNvSpPr txBox="1"/>
              <p:nvPr/>
            </p:nvSpPr>
            <p:spPr>
              <a:xfrm>
                <a:off x="548633" y="4249140"/>
                <a:ext cx="320040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numCol="1" rtlCol="0" anchor="t" anchorCtr="0">
                <a:spAutoFit/>
              </a:bodyPr>
              <a:lstStyle/>
              <a:p>
                <a:pPr marL="182880" indent="-182880">
                  <a:spcAft>
                    <a:spcPts val="1000"/>
                  </a:spcAft>
                  <a:buClr>
                    <a:srgbClr val="00B050"/>
                  </a:buClr>
                  <a:buFont typeface="+mj-lt"/>
                  <a:buAutoNum type="arabicPeriod"/>
                </a:pPr>
                <a:r>
                  <a:rPr lang="en-US" sz="1200" b="1">
                    <a:solidFill>
                      <a:srgbClr val="00B050"/>
                    </a:solidFill>
                    <a:cs typeface="Arial" panose="020B0604020202020204" pitchFamily="34" charset="0"/>
                  </a:rPr>
                  <a:t>Values Based Employment</a:t>
                </a:r>
              </a:p>
            </p:txBody>
          </p:sp>
          <p:grpSp>
            <p:nvGrpSpPr>
              <p:cNvPr id="214" name="Group 213">
                <a:extLst>
                  <a:ext uri="{FF2B5EF4-FFF2-40B4-BE49-F238E27FC236}">
                    <a16:creationId xmlns:a16="http://schemas.microsoft.com/office/drawing/2014/main" id="{A16EF4A2-F8EE-47BE-8F5B-7225F7A377AF}"/>
                  </a:ext>
                </a:extLst>
              </p:cNvPr>
              <p:cNvGrpSpPr/>
              <p:nvPr/>
            </p:nvGrpSpPr>
            <p:grpSpPr>
              <a:xfrm>
                <a:off x="548633" y="4558248"/>
                <a:ext cx="3200400" cy="676656"/>
                <a:chOff x="342901" y="3755422"/>
                <a:chExt cx="1805654" cy="676656"/>
              </a:xfrm>
            </p:grpSpPr>
            <p:sp>
              <p:nvSpPr>
                <p:cNvPr id="215" name="Rectangle 214">
                  <a:extLst>
                    <a:ext uri="{FF2B5EF4-FFF2-40B4-BE49-F238E27FC236}">
                      <a16:creationId xmlns:a16="http://schemas.microsoft.com/office/drawing/2014/main" id="{E7E87C52-59E1-4BBF-B9CE-A4EA7F175ED2}"/>
                    </a:ext>
                  </a:extLst>
                </p:cNvPr>
                <p:cNvSpPr/>
                <p:nvPr/>
              </p:nvSpPr>
              <p:spPr>
                <a:xfrm>
                  <a:off x="342901" y="3755422"/>
                  <a:ext cx="1805654" cy="676656"/>
                </a:xfrm>
                <a:prstGeom prst="rect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endParaRPr lang="en-US" sz="1400"/>
                </a:p>
              </p:txBody>
            </p:sp>
            <p:sp>
              <p:nvSpPr>
                <p:cNvPr id="216" name="TextBox 215">
                  <a:extLst>
                    <a:ext uri="{FF2B5EF4-FFF2-40B4-BE49-F238E27FC236}">
                      <a16:creationId xmlns:a16="http://schemas.microsoft.com/office/drawing/2014/main" id="{0412B6B3-A276-42C0-90A3-A3CB94F55CB8}"/>
                    </a:ext>
                  </a:extLst>
                </p:cNvPr>
                <p:cNvSpPr txBox="1"/>
                <p:nvPr/>
              </p:nvSpPr>
              <p:spPr>
                <a:xfrm>
                  <a:off x="366374" y="3824533"/>
                  <a:ext cx="1760732" cy="44627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 anchorCtr="0">
                  <a:noAutofit/>
                </a:bodyPr>
                <a:lstStyle/>
                <a:p>
                  <a:pPr algn="ctr">
                    <a:spcAft>
                      <a:spcPts val="300"/>
                    </a:spcAft>
                    <a:buClr>
                      <a:srgbClr val="CD1F67"/>
                    </a:buClr>
                  </a:pPr>
                  <a:r>
                    <a:rPr lang="en-US" sz="1200" b="1">
                      <a:solidFill>
                        <a:srgbClr val="00B050"/>
                      </a:solidFill>
                      <a:cs typeface="Arial" panose="020B0604020202020204" pitchFamily="34" charset="0"/>
                    </a:rPr>
                    <a:t>Our Values:</a:t>
                  </a:r>
                </a:p>
                <a:p>
                  <a:pPr algn="ctr">
                    <a:spcAft>
                      <a:spcPts val="300"/>
                    </a:spcAft>
                    <a:buClr>
                      <a:srgbClr val="CD1F67"/>
                    </a:buClr>
                  </a:pPr>
                  <a:r>
                    <a:rPr lang="en-US" sz="1200" b="1">
                      <a:solidFill>
                        <a:srgbClr val="00B050"/>
                      </a:solidFill>
                      <a:cs typeface="Arial" panose="020B0604020202020204" pitchFamily="34" charset="0"/>
                    </a:rPr>
                    <a:t>C</a:t>
                  </a:r>
                  <a:r>
                    <a:rPr lang="en-US" sz="12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haracter</a:t>
                  </a:r>
                  <a:r>
                    <a:rPr lang="en-US" sz="1200">
                      <a:cs typeface="Arial" panose="020B0604020202020204" pitchFamily="34" charset="0"/>
                    </a:rPr>
                    <a:t>–</a:t>
                  </a:r>
                  <a:r>
                    <a:rPr lang="en-US" sz="1200" b="1">
                      <a:solidFill>
                        <a:srgbClr val="00B050"/>
                      </a:solidFill>
                      <a:cs typeface="Arial" panose="020B0604020202020204" pitchFamily="34" charset="0"/>
                    </a:rPr>
                    <a:t>R</a:t>
                  </a:r>
                  <a:r>
                    <a:rPr lang="en-US" sz="12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espect</a:t>
                  </a:r>
                  <a:r>
                    <a:rPr lang="en-US" sz="1200">
                      <a:cs typeface="Arial" panose="020B0604020202020204" pitchFamily="34" charset="0"/>
                    </a:rPr>
                    <a:t>–</a:t>
                  </a:r>
                  <a:r>
                    <a:rPr lang="en-US" sz="1200" b="1">
                      <a:solidFill>
                        <a:srgbClr val="00B050"/>
                      </a:solidFill>
                      <a:cs typeface="Arial" panose="020B0604020202020204" pitchFamily="34" charset="0"/>
                    </a:rPr>
                    <a:t>A</a:t>
                  </a:r>
                  <a:r>
                    <a:rPr lang="en-US" sz="12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uthenticity</a:t>
                  </a:r>
                  <a:br>
                    <a:rPr lang="en-US" sz="1200">
                      <a:cs typeface="Arial" panose="020B0604020202020204" pitchFamily="34" charset="0"/>
                    </a:rPr>
                  </a:br>
                  <a:r>
                    <a:rPr lang="en-US" sz="1200">
                      <a:cs typeface="Arial" panose="020B0604020202020204" pitchFamily="34" charset="0"/>
                    </a:rPr>
                    <a:t>–</a:t>
                  </a:r>
                  <a:r>
                    <a:rPr lang="en-US" sz="1200" b="1">
                      <a:solidFill>
                        <a:srgbClr val="00B050"/>
                      </a:solidFill>
                      <a:cs typeface="Arial" panose="020B0604020202020204" pitchFamily="34" charset="0"/>
                    </a:rPr>
                    <a:t>F</a:t>
                  </a:r>
                  <a:r>
                    <a:rPr lang="en-US" sz="12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airness</a:t>
                  </a:r>
                  <a:r>
                    <a:rPr lang="en-US" sz="1200">
                      <a:cs typeface="Arial" panose="020B0604020202020204" pitchFamily="34" charset="0"/>
                    </a:rPr>
                    <a:t>–</a:t>
                  </a:r>
                  <a:r>
                    <a:rPr lang="en-US" sz="1200" b="1">
                      <a:solidFill>
                        <a:srgbClr val="00B050"/>
                      </a:solidFill>
                      <a:cs typeface="Arial" panose="020B0604020202020204" pitchFamily="34" charset="0"/>
                    </a:rPr>
                    <a:t>T</a:t>
                  </a:r>
                  <a:r>
                    <a:rPr lang="en-US" sz="12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eamwork</a:t>
                  </a:r>
                  <a:r>
                    <a:rPr lang="en-US" sz="1200">
                      <a:cs typeface="Arial" panose="020B0604020202020204" pitchFamily="34" charset="0"/>
                    </a:rPr>
                    <a:t>–</a:t>
                  </a:r>
                  <a:r>
                    <a:rPr lang="en-US" sz="1200" b="1">
                      <a:solidFill>
                        <a:srgbClr val="00B050"/>
                      </a:solidFill>
                      <a:cs typeface="Arial" panose="020B0604020202020204" pitchFamily="34" charset="0"/>
                    </a:rPr>
                    <a:t>S</a:t>
                  </a:r>
                  <a:r>
                    <a:rPr lang="en-US" sz="12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afety</a:t>
                  </a: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93FFF15A-6835-46DE-BA6B-DB1B313BE1CD}"/>
                  </a:ext>
                </a:extLst>
              </p:cNvPr>
              <p:cNvGrpSpPr/>
              <p:nvPr/>
            </p:nvGrpSpPr>
            <p:grpSpPr>
              <a:xfrm>
                <a:off x="548633" y="5352850"/>
                <a:ext cx="3194692" cy="411441"/>
                <a:chOff x="548633" y="5266950"/>
                <a:chExt cx="3194692" cy="411441"/>
              </a:xfrm>
            </p:grpSpPr>
            <p:sp>
              <p:nvSpPr>
                <p:cNvPr id="195" name="TextBox 194">
                  <a:extLst>
                    <a:ext uri="{FF2B5EF4-FFF2-40B4-BE49-F238E27FC236}">
                      <a16:creationId xmlns:a16="http://schemas.microsoft.com/office/drawing/2014/main" id="{B966375B-275E-4526-ADCA-EFC47C001DF5}"/>
                    </a:ext>
                  </a:extLst>
                </p:cNvPr>
                <p:cNvSpPr txBox="1"/>
                <p:nvPr/>
              </p:nvSpPr>
              <p:spPr>
                <a:xfrm>
                  <a:off x="548633" y="5266950"/>
                  <a:ext cx="1529864" cy="138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Code of Conduct</a:t>
                  </a:r>
                </a:p>
              </p:txBody>
            </p:sp>
            <p:sp>
              <p:nvSpPr>
                <p:cNvPr id="196" name="TextBox 195">
                  <a:extLst>
                    <a:ext uri="{FF2B5EF4-FFF2-40B4-BE49-F238E27FC236}">
                      <a16:creationId xmlns:a16="http://schemas.microsoft.com/office/drawing/2014/main" id="{9AE620A4-1326-4BAB-B262-653B4AECF023}"/>
                    </a:ext>
                  </a:extLst>
                </p:cNvPr>
                <p:cNvSpPr txBox="1"/>
                <p:nvPr/>
              </p:nvSpPr>
              <p:spPr>
                <a:xfrm>
                  <a:off x="2261343" y="5266950"/>
                  <a:ext cx="1481982" cy="138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High Trust Behaviors </a:t>
                  </a:r>
                </a:p>
              </p:txBody>
            </p:sp>
            <p:sp>
              <p:nvSpPr>
                <p:cNvPr id="244" name="TextBox 243">
                  <a:extLst>
                    <a:ext uri="{FF2B5EF4-FFF2-40B4-BE49-F238E27FC236}">
                      <a16:creationId xmlns:a16="http://schemas.microsoft.com/office/drawing/2014/main" id="{6C5EA328-A297-4109-A6D7-B297A67C419A}"/>
                    </a:ext>
                  </a:extLst>
                </p:cNvPr>
                <p:cNvSpPr txBox="1"/>
                <p:nvPr/>
              </p:nvSpPr>
              <p:spPr>
                <a:xfrm>
                  <a:off x="548633" y="5539892"/>
                  <a:ext cx="2669793" cy="138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numCol="1" rtlCol="0" anchor="t" anchorCtr="0">
                  <a:noAutofit/>
                </a:bodyPr>
                <a:lstStyle/>
                <a:p>
                  <a:pPr marL="182880" lvl="1" indent="-182880">
                    <a:spcAft>
                      <a:spcPts val="800"/>
                    </a:spcAft>
                    <a:buClr>
                      <a:srgbClr val="00B050"/>
                    </a:buClr>
                    <a:buFont typeface="Wingdings" panose="05000000000000000000" pitchFamily="2" charset="2"/>
                    <a:buChar char="ü"/>
                  </a:pPr>
                  <a:r>
                    <a:rPr lang="en-US" sz="1100">
                      <a:solidFill>
                        <a:schemeClr val="bg1"/>
                      </a:solidFill>
                      <a:cs typeface="Arial" panose="020B0604020202020204" pitchFamily="34" charset="0"/>
                    </a:rPr>
                    <a:t>Operating Principles</a:t>
                  </a:r>
                </a:p>
              </p:txBody>
            </p:sp>
          </p:grpSp>
        </p:grpSp>
      </p:grp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726DBB4B-E2EF-4CF8-81E5-AF7CB3AD9724}"/>
              </a:ext>
            </a:extLst>
          </p:cNvPr>
          <p:cNvCxnSpPr>
            <a:cxnSpLocks/>
          </p:cNvCxnSpPr>
          <p:nvPr/>
        </p:nvCxnSpPr>
        <p:spPr>
          <a:xfrm>
            <a:off x="3698044" y="1590971"/>
            <a:ext cx="0" cy="448814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6C299CC5-1B7D-4CDC-A612-0DA6FFEBEDBB}"/>
              </a:ext>
            </a:extLst>
          </p:cNvPr>
          <p:cNvCxnSpPr>
            <a:cxnSpLocks/>
          </p:cNvCxnSpPr>
          <p:nvPr/>
        </p:nvCxnSpPr>
        <p:spPr>
          <a:xfrm>
            <a:off x="7294811" y="1590971"/>
            <a:ext cx="0" cy="448814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DFED5F10-83E3-43C6-99D8-E8EBCADEC7EF}"/>
              </a:ext>
            </a:extLst>
          </p:cNvPr>
          <p:cNvCxnSpPr>
            <a:cxnSpLocks/>
          </p:cNvCxnSpPr>
          <p:nvPr/>
        </p:nvCxnSpPr>
        <p:spPr>
          <a:xfrm>
            <a:off x="10874601" y="1590971"/>
            <a:ext cx="0" cy="448814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>
            <a:extLst>
              <a:ext uri="{FF2B5EF4-FFF2-40B4-BE49-F238E27FC236}">
                <a16:creationId xmlns:a16="http://schemas.microsoft.com/office/drawing/2014/main" id="{9E50E070-8CA3-4B04-BFAB-89154A47D8EB}"/>
              </a:ext>
            </a:extLst>
          </p:cNvPr>
          <p:cNvSpPr txBox="1"/>
          <p:nvPr/>
        </p:nvSpPr>
        <p:spPr>
          <a:xfrm>
            <a:off x="969605" y="1630712"/>
            <a:ext cx="2304000" cy="369332"/>
          </a:xfrm>
          <a:prstGeom prst="rect">
            <a:avLst/>
          </a:prstGeom>
          <a:noFill/>
        </p:spPr>
        <p:txBody>
          <a:bodyPr wrap="square" lIns="0" tIns="0" rIns="0" bIns="0" numCol="1" rtlCol="0" anchor="t" anchorCtr="0">
            <a:spAutoFit/>
          </a:bodyPr>
          <a:lstStyle/>
          <a:p>
            <a:pPr>
              <a:spcAft>
                <a:spcPts val="800"/>
              </a:spcAft>
              <a:buClr>
                <a:schemeClr val="accent3"/>
              </a:buClr>
            </a:pPr>
            <a:r>
              <a:rPr lang="en-US" sz="1200" b="1">
                <a:solidFill>
                  <a:schemeClr val="bg1"/>
                </a:solidFill>
                <a:cs typeface="Arial" panose="020B0604020202020204" pitchFamily="34" charset="0"/>
              </a:rPr>
              <a:t>Model zero tolerance for </a:t>
            </a:r>
            <a:br>
              <a:rPr lang="en-US" sz="1200" b="1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en-US" sz="1200" b="1">
                <a:solidFill>
                  <a:schemeClr val="bg1"/>
                </a:solidFill>
                <a:cs typeface="Arial" panose="020B0604020202020204" pitchFamily="34" charset="0"/>
              </a:rPr>
              <a:t>inappropriate behavior</a:t>
            </a:r>
          </a:p>
        </p:txBody>
      </p:sp>
      <p:grpSp>
        <p:nvGrpSpPr>
          <p:cNvPr id="252" name="Group 4">
            <a:extLst>
              <a:ext uri="{FF2B5EF4-FFF2-40B4-BE49-F238E27FC236}">
                <a16:creationId xmlns:a16="http://schemas.microsoft.com/office/drawing/2014/main" id="{7C0A4946-1EB9-48EC-A997-8F49CFACD19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18159" y="1720503"/>
            <a:ext cx="268905" cy="189750"/>
            <a:chOff x="2756" y="2073"/>
            <a:chExt cx="248" cy="175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53" name="Freeform 5">
              <a:extLst>
                <a:ext uri="{FF2B5EF4-FFF2-40B4-BE49-F238E27FC236}">
                  <a16:creationId xmlns:a16="http://schemas.microsoft.com/office/drawing/2014/main" id="{E62CF505-8BF4-4A3B-B53C-2EDDA2D5A2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6" y="2073"/>
              <a:ext cx="248" cy="175"/>
            </a:xfrm>
            <a:custGeom>
              <a:avLst/>
              <a:gdLst>
                <a:gd name="T0" fmla="*/ 1890 w 1899"/>
                <a:gd name="T1" fmla="*/ 840 h 1343"/>
                <a:gd name="T2" fmla="*/ 1645 w 1899"/>
                <a:gd name="T3" fmla="*/ 309 h 1343"/>
                <a:gd name="T4" fmla="*/ 980 w 1899"/>
                <a:gd name="T5" fmla="*/ 5 h 1343"/>
                <a:gd name="T6" fmla="*/ 462 w 1899"/>
                <a:gd name="T7" fmla="*/ 146 h 1343"/>
                <a:gd name="T8" fmla="*/ 16 w 1899"/>
                <a:gd name="T9" fmla="*/ 830 h 1343"/>
                <a:gd name="T10" fmla="*/ 12 w 1899"/>
                <a:gd name="T11" fmla="*/ 1015 h 1343"/>
                <a:gd name="T12" fmla="*/ 270 w 1899"/>
                <a:gd name="T13" fmla="*/ 1225 h 1343"/>
                <a:gd name="T14" fmla="*/ 692 w 1899"/>
                <a:gd name="T15" fmla="*/ 1225 h 1343"/>
                <a:gd name="T16" fmla="*/ 736 w 1899"/>
                <a:gd name="T17" fmla="*/ 1242 h 1343"/>
                <a:gd name="T18" fmla="*/ 1030 w 1899"/>
                <a:gd name="T19" fmla="*/ 1320 h 1343"/>
                <a:gd name="T20" fmla="*/ 1185 w 1899"/>
                <a:gd name="T21" fmla="*/ 1236 h 1343"/>
                <a:gd name="T22" fmla="*/ 1214 w 1899"/>
                <a:gd name="T23" fmla="*/ 1226 h 1343"/>
                <a:gd name="T24" fmla="*/ 1434 w 1899"/>
                <a:gd name="T25" fmla="*/ 1226 h 1343"/>
                <a:gd name="T26" fmla="*/ 1642 w 1899"/>
                <a:gd name="T27" fmla="*/ 1226 h 1343"/>
                <a:gd name="T28" fmla="*/ 1893 w 1899"/>
                <a:gd name="T29" fmla="*/ 1007 h 1343"/>
                <a:gd name="T30" fmla="*/ 1890 w 1899"/>
                <a:gd name="T31" fmla="*/ 840 h 1343"/>
                <a:gd name="T32" fmla="*/ 1802 w 1899"/>
                <a:gd name="T33" fmla="*/ 989 h 1343"/>
                <a:gd name="T34" fmla="*/ 1643 w 1899"/>
                <a:gd name="T35" fmla="*/ 1128 h 1343"/>
                <a:gd name="T36" fmla="*/ 1417 w 1899"/>
                <a:gd name="T37" fmla="*/ 1128 h 1343"/>
                <a:gd name="T38" fmla="*/ 1193 w 1899"/>
                <a:gd name="T39" fmla="*/ 1128 h 1343"/>
                <a:gd name="T40" fmla="*/ 1146 w 1899"/>
                <a:gd name="T41" fmla="*/ 1145 h 1343"/>
                <a:gd name="T42" fmla="*/ 1046 w 1899"/>
                <a:gd name="T43" fmla="*/ 1213 h 1343"/>
                <a:gd name="T44" fmla="*/ 777 w 1899"/>
                <a:gd name="T45" fmla="*/ 1144 h 1343"/>
                <a:gd name="T46" fmla="*/ 743 w 1899"/>
                <a:gd name="T47" fmla="*/ 1128 h 1343"/>
                <a:gd name="T48" fmla="*/ 275 w 1899"/>
                <a:gd name="T49" fmla="*/ 1128 h 1343"/>
                <a:gd name="T50" fmla="*/ 122 w 1899"/>
                <a:gd name="T51" fmla="*/ 1045 h 1343"/>
                <a:gd name="T52" fmla="*/ 103 w 1899"/>
                <a:gd name="T53" fmla="*/ 910 h 1343"/>
                <a:gd name="T54" fmla="*/ 292 w 1899"/>
                <a:gd name="T55" fmla="*/ 421 h 1343"/>
                <a:gd name="T56" fmla="*/ 1020 w 1899"/>
                <a:gd name="T57" fmla="*/ 99 h 1343"/>
                <a:gd name="T58" fmla="*/ 1780 w 1899"/>
                <a:gd name="T59" fmla="*/ 745 h 1343"/>
                <a:gd name="T60" fmla="*/ 1802 w 1899"/>
                <a:gd name="T61" fmla="*/ 989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99" h="1343">
                  <a:moveTo>
                    <a:pt x="1890" y="840"/>
                  </a:moveTo>
                  <a:cubicBezTo>
                    <a:pt x="1868" y="636"/>
                    <a:pt x="1785" y="458"/>
                    <a:pt x="1645" y="309"/>
                  </a:cubicBezTo>
                  <a:cubicBezTo>
                    <a:pt x="1466" y="117"/>
                    <a:pt x="1244" y="14"/>
                    <a:pt x="980" y="5"/>
                  </a:cubicBezTo>
                  <a:cubicBezTo>
                    <a:pt x="793" y="0"/>
                    <a:pt x="619" y="46"/>
                    <a:pt x="462" y="146"/>
                  </a:cubicBezTo>
                  <a:cubicBezTo>
                    <a:pt x="211" y="306"/>
                    <a:pt x="63" y="536"/>
                    <a:pt x="16" y="830"/>
                  </a:cubicBezTo>
                  <a:cubicBezTo>
                    <a:pt x="7" y="892"/>
                    <a:pt x="0" y="954"/>
                    <a:pt x="12" y="1015"/>
                  </a:cubicBezTo>
                  <a:cubicBezTo>
                    <a:pt x="35" y="1140"/>
                    <a:pt x="140" y="1225"/>
                    <a:pt x="270" y="1225"/>
                  </a:cubicBezTo>
                  <a:cubicBezTo>
                    <a:pt x="410" y="1226"/>
                    <a:pt x="551" y="1226"/>
                    <a:pt x="692" y="1225"/>
                  </a:cubicBezTo>
                  <a:cubicBezTo>
                    <a:pt x="710" y="1225"/>
                    <a:pt x="722" y="1230"/>
                    <a:pt x="736" y="1242"/>
                  </a:cubicBezTo>
                  <a:cubicBezTo>
                    <a:pt x="820" y="1318"/>
                    <a:pt x="919" y="1343"/>
                    <a:pt x="1030" y="1320"/>
                  </a:cubicBezTo>
                  <a:cubicBezTo>
                    <a:pt x="1091" y="1307"/>
                    <a:pt x="1138" y="1272"/>
                    <a:pt x="1185" y="1236"/>
                  </a:cubicBezTo>
                  <a:cubicBezTo>
                    <a:pt x="1193" y="1230"/>
                    <a:pt x="1204" y="1226"/>
                    <a:pt x="1214" y="1226"/>
                  </a:cubicBezTo>
                  <a:cubicBezTo>
                    <a:pt x="1287" y="1225"/>
                    <a:pt x="1361" y="1226"/>
                    <a:pt x="1434" y="1226"/>
                  </a:cubicBezTo>
                  <a:cubicBezTo>
                    <a:pt x="1642" y="1226"/>
                    <a:pt x="1642" y="1226"/>
                    <a:pt x="1642" y="1226"/>
                  </a:cubicBezTo>
                  <a:cubicBezTo>
                    <a:pt x="1767" y="1226"/>
                    <a:pt x="1879" y="1132"/>
                    <a:pt x="1893" y="1007"/>
                  </a:cubicBezTo>
                  <a:cubicBezTo>
                    <a:pt x="1899" y="952"/>
                    <a:pt x="1896" y="895"/>
                    <a:pt x="1890" y="840"/>
                  </a:cubicBezTo>
                  <a:close/>
                  <a:moveTo>
                    <a:pt x="1802" y="989"/>
                  </a:moveTo>
                  <a:cubicBezTo>
                    <a:pt x="1794" y="1070"/>
                    <a:pt x="1725" y="1128"/>
                    <a:pt x="1643" y="1128"/>
                  </a:cubicBezTo>
                  <a:cubicBezTo>
                    <a:pt x="1568" y="1128"/>
                    <a:pt x="1492" y="1128"/>
                    <a:pt x="1417" y="1128"/>
                  </a:cubicBezTo>
                  <a:cubicBezTo>
                    <a:pt x="1342" y="1128"/>
                    <a:pt x="1268" y="1129"/>
                    <a:pt x="1193" y="1128"/>
                  </a:cubicBezTo>
                  <a:cubicBezTo>
                    <a:pt x="1174" y="1128"/>
                    <a:pt x="1161" y="1134"/>
                    <a:pt x="1146" y="1145"/>
                  </a:cubicBezTo>
                  <a:cubicBezTo>
                    <a:pt x="1114" y="1169"/>
                    <a:pt x="1082" y="1197"/>
                    <a:pt x="1046" y="1213"/>
                  </a:cubicBezTo>
                  <a:cubicBezTo>
                    <a:pt x="952" y="1255"/>
                    <a:pt x="841" y="1225"/>
                    <a:pt x="777" y="1144"/>
                  </a:cubicBezTo>
                  <a:cubicBezTo>
                    <a:pt x="767" y="1132"/>
                    <a:pt x="758" y="1128"/>
                    <a:pt x="743" y="1128"/>
                  </a:cubicBezTo>
                  <a:cubicBezTo>
                    <a:pt x="587" y="1128"/>
                    <a:pt x="431" y="1128"/>
                    <a:pt x="275" y="1128"/>
                  </a:cubicBezTo>
                  <a:cubicBezTo>
                    <a:pt x="209" y="1129"/>
                    <a:pt x="157" y="1103"/>
                    <a:pt x="122" y="1045"/>
                  </a:cubicBezTo>
                  <a:cubicBezTo>
                    <a:pt x="98" y="1003"/>
                    <a:pt x="100" y="956"/>
                    <a:pt x="103" y="910"/>
                  </a:cubicBezTo>
                  <a:cubicBezTo>
                    <a:pt x="115" y="728"/>
                    <a:pt x="177" y="563"/>
                    <a:pt x="292" y="421"/>
                  </a:cubicBezTo>
                  <a:cubicBezTo>
                    <a:pt x="479" y="190"/>
                    <a:pt x="722" y="79"/>
                    <a:pt x="1020" y="99"/>
                  </a:cubicBezTo>
                  <a:cubicBezTo>
                    <a:pt x="1385" y="125"/>
                    <a:pt x="1694" y="390"/>
                    <a:pt x="1780" y="745"/>
                  </a:cubicBezTo>
                  <a:cubicBezTo>
                    <a:pt x="1799" y="825"/>
                    <a:pt x="1811" y="907"/>
                    <a:pt x="1802" y="9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4" name="Freeform 6">
              <a:extLst>
                <a:ext uri="{FF2B5EF4-FFF2-40B4-BE49-F238E27FC236}">
                  <a16:creationId xmlns:a16="http://schemas.microsoft.com/office/drawing/2014/main" id="{52BB9C1F-7270-413F-9142-DE462B49E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8" y="2203"/>
              <a:ext cx="1" cy="1"/>
            </a:xfrm>
            <a:custGeom>
              <a:avLst/>
              <a:gdLst>
                <a:gd name="T0" fmla="*/ 0 w 10"/>
                <a:gd name="T1" fmla="*/ 0 h 5"/>
                <a:gd name="T2" fmla="*/ 10 w 10"/>
                <a:gd name="T3" fmla="*/ 0 h 5"/>
                <a:gd name="T4" fmla="*/ 6 w 10"/>
                <a:gd name="T5" fmla="*/ 5 h 5"/>
                <a:gd name="T6" fmla="*/ 0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2"/>
                    <a:pt x="7" y="3"/>
                    <a:pt x="6" y="5"/>
                  </a:cubicBezTo>
                  <a:cubicBezTo>
                    <a:pt x="4" y="3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5" name="Freeform 7">
              <a:extLst>
                <a:ext uri="{FF2B5EF4-FFF2-40B4-BE49-F238E27FC236}">
                  <a16:creationId xmlns:a16="http://schemas.microsoft.com/office/drawing/2014/main" id="{249C5BD1-F704-46E5-A747-2912CAD4F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3" y="2132"/>
              <a:ext cx="72" cy="71"/>
            </a:xfrm>
            <a:custGeom>
              <a:avLst/>
              <a:gdLst>
                <a:gd name="T0" fmla="*/ 494 w 551"/>
                <a:gd name="T1" fmla="*/ 546 h 546"/>
                <a:gd name="T2" fmla="*/ 212 w 551"/>
                <a:gd name="T3" fmla="*/ 546 h 546"/>
                <a:gd name="T4" fmla="*/ 203 w 551"/>
                <a:gd name="T5" fmla="*/ 546 h 546"/>
                <a:gd name="T6" fmla="*/ 253 w 551"/>
                <a:gd name="T7" fmla="*/ 491 h 546"/>
                <a:gd name="T8" fmla="*/ 276 w 551"/>
                <a:gd name="T9" fmla="*/ 464 h 546"/>
                <a:gd name="T10" fmla="*/ 303 w 551"/>
                <a:gd name="T11" fmla="*/ 436 h 546"/>
                <a:gd name="T12" fmla="*/ 287 w 551"/>
                <a:gd name="T13" fmla="*/ 282 h 546"/>
                <a:gd name="T14" fmla="*/ 207 w 551"/>
                <a:gd name="T15" fmla="*/ 272 h 546"/>
                <a:gd name="T16" fmla="*/ 2 w 551"/>
                <a:gd name="T17" fmla="*/ 288 h 546"/>
                <a:gd name="T18" fmla="*/ 0 w 551"/>
                <a:gd name="T19" fmla="*/ 283 h 546"/>
                <a:gd name="T20" fmla="*/ 117 w 551"/>
                <a:gd name="T21" fmla="*/ 181 h 546"/>
                <a:gd name="T22" fmla="*/ 290 w 551"/>
                <a:gd name="T23" fmla="*/ 30 h 546"/>
                <a:gd name="T24" fmla="*/ 378 w 551"/>
                <a:gd name="T25" fmla="*/ 35 h 546"/>
                <a:gd name="T26" fmla="*/ 531 w 551"/>
                <a:gd name="T27" fmla="*/ 347 h 546"/>
                <a:gd name="T28" fmla="*/ 548 w 551"/>
                <a:gd name="T29" fmla="*/ 491 h 546"/>
                <a:gd name="T30" fmla="*/ 494 w 551"/>
                <a:gd name="T31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1" h="546">
                  <a:moveTo>
                    <a:pt x="494" y="546"/>
                  </a:moveTo>
                  <a:cubicBezTo>
                    <a:pt x="400" y="546"/>
                    <a:pt x="306" y="546"/>
                    <a:pt x="212" y="546"/>
                  </a:cubicBezTo>
                  <a:cubicBezTo>
                    <a:pt x="203" y="546"/>
                    <a:pt x="203" y="546"/>
                    <a:pt x="203" y="546"/>
                  </a:cubicBezTo>
                  <a:cubicBezTo>
                    <a:pt x="220" y="528"/>
                    <a:pt x="236" y="509"/>
                    <a:pt x="253" y="491"/>
                  </a:cubicBezTo>
                  <a:cubicBezTo>
                    <a:pt x="260" y="482"/>
                    <a:pt x="268" y="473"/>
                    <a:pt x="276" y="464"/>
                  </a:cubicBezTo>
                  <a:cubicBezTo>
                    <a:pt x="285" y="455"/>
                    <a:pt x="294" y="445"/>
                    <a:pt x="303" y="436"/>
                  </a:cubicBezTo>
                  <a:cubicBezTo>
                    <a:pt x="352" y="386"/>
                    <a:pt x="346" y="316"/>
                    <a:pt x="287" y="282"/>
                  </a:cubicBezTo>
                  <a:cubicBezTo>
                    <a:pt x="262" y="268"/>
                    <a:pt x="234" y="270"/>
                    <a:pt x="207" y="272"/>
                  </a:cubicBezTo>
                  <a:cubicBezTo>
                    <a:pt x="139" y="278"/>
                    <a:pt x="70" y="283"/>
                    <a:pt x="2" y="288"/>
                  </a:cubicBezTo>
                  <a:cubicBezTo>
                    <a:pt x="1" y="286"/>
                    <a:pt x="1" y="285"/>
                    <a:pt x="0" y="283"/>
                  </a:cubicBezTo>
                  <a:cubicBezTo>
                    <a:pt x="39" y="249"/>
                    <a:pt x="78" y="215"/>
                    <a:pt x="117" y="181"/>
                  </a:cubicBezTo>
                  <a:cubicBezTo>
                    <a:pt x="174" y="131"/>
                    <a:pt x="232" y="80"/>
                    <a:pt x="290" y="30"/>
                  </a:cubicBezTo>
                  <a:cubicBezTo>
                    <a:pt x="324" y="0"/>
                    <a:pt x="347" y="1"/>
                    <a:pt x="378" y="35"/>
                  </a:cubicBezTo>
                  <a:cubicBezTo>
                    <a:pt x="460" y="124"/>
                    <a:pt x="508" y="230"/>
                    <a:pt x="531" y="347"/>
                  </a:cubicBezTo>
                  <a:cubicBezTo>
                    <a:pt x="541" y="394"/>
                    <a:pt x="544" y="443"/>
                    <a:pt x="548" y="491"/>
                  </a:cubicBezTo>
                  <a:cubicBezTo>
                    <a:pt x="551" y="529"/>
                    <a:pt x="532" y="546"/>
                    <a:pt x="494" y="5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6" name="Freeform 8">
              <a:extLst>
                <a:ext uri="{FF2B5EF4-FFF2-40B4-BE49-F238E27FC236}">
                  <a16:creationId xmlns:a16="http://schemas.microsoft.com/office/drawing/2014/main" id="{8D22729E-4754-4F9F-A522-35028384C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2" y="2179"/>
              <a:ext cx="72" cy="44"/>
            </a:xfrm>
            <a:custGeom>
              <a:avLst/>
              <a:gdLst>
                <a:gd name="T0" fmla="*/ 552 w 552"/>
                <a:gd name="T1" fmla="*/ 5 h 334"/>
                <a:gd name="T2" fmla="*/ 384 w 552"/>
                <a:gd name="T3" fmla="*/ 162 h 334"/>
                <a:gd name="T4" fmla="*/ 224 w 552"/>
                <a:gd name="T5" fmla="*/ 297 h 334"/>
                <a:gd name="T6" fmla="*/ 72 w 552"/>
                <a:gd name="T7" fmla="*/ 303 h 334"/>
                <a:gd name="T8" fmla="*/ 7 w 552"/>
                <a:gd name="T9" fmla="*/ 165 h 334"/>
                <a:gd name="T10" fmla="*/ 107 w 552"/>
                <a:gd name="T11" fmla="*/ 52 h 334"/>
                <a:gd name="T12" fmla="*/ 282 w 552"/>
                <a:gd name="T13" fmla="*/ 25 h 334"/>
                <a:gd name="T14" fmla="*/ 550 w 552"/>
                <a:gd name="T15" fmla="*/ 0 h 334"/>
                <a:gd name="T16" fmla="*/ 552 w 552"/>
                <a:gd name="T17" fmla="*/ 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2" h="334">
                  <a:moveTo>
                    <a:pt x="552" y="5"/>
                  </a:moveTo>
                  <a:cubicBezTo>
                    <a:pt x="496" y="57"/>
                    <a:pt x="441" y="111"/>
                    <a:pt x="384" y="162"/>
                  </a:cubicBezTo>
                  <a:cubicBezTo>
                    <a:pt x="332" y="208"/>
                    <a:pt x="279" y="254"/>
                    <a:pt x="224" y="297"/>
                  </a:cubicBezTo>
                  <a:cubicBezTo>
                    <a:pt x="176" y="333"/>
                    <a:pt x="123" y="334"/>
                    <a:pt x="72" y="303"/>
                  </a:cubicBezTo>
                  <a:cubicBezTo>
                    <a:pt x="22" y="272"/>
                    <a:pt x="0" y="224"/>
                    <a:pt x="7" y="165"/>
                  </a:cubicBezTo>
                  <a:cubicBezTo>
                    <a:pt x="13" y="112"/>
                    <a:pt x="53" y="64"/>
                    <a:pt x="107" y="52"/>
                  </a:cubicBezTo>
                  <a:cubicBezTo>
                    <a:pt x="165" y="40"/>
                    <a:pt x="224" y="31"/>
                    <a:pt x="282" y="25"/>
                  </a:cubicBezTo>
                  <a:cubicBezTo>
                    <a:pt x="371" y="15"/>
                    <a:pt x="461" y="8"/>
                    <a:pt x="550" y="0"/>
                  </a:cubicBezTo>
                  <a:cubicBezTo>
                    <a:pt x="551" y="2"/>
                    <a:pt x="552" y="3"/>
                    <a:pt x="5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7" name="Freeform 9">
              <a:extLst>
                <a:ext uri="{FF2B5EF4-FFF2-40B4-BE49-F238E27FC236}">
                  <a16:creationId xmlns:a16="http://schemas.microsoft.com/office/drawing/2014/main" id="{64218597-CCE4-4413-A3E2-61CB4E444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" y="2113"/>
              <a:ext cx="20" cy="24"/>
            </a:xfrm>
            <a:custGeom>
              <a:avLst/>
              <a:gdLst>
                <a:gd name="T0" fmla="*/ 154 w 155"/>
                <a:gd name="T1" fmla="*/ 58 h 186"/>
                <a:gd name="T2" fmla="*/ 145 w 155"/>
                <a:gd name="T3" fmla="*/ 80 h 186"/>
                <a:gd name="T4" fmla="*/ 96 w 155"/>
                <a:gd name="T5" fmla="*/ 153 h 186"/>
                <a:gd name="T6" fmla="*/ 28 w 155"/>
                <a:gd name="T7" fmla="*/ 170 h 186"/>
                <a:gd name="T8" fmla="*/ 17 w 155"/>
                <a:gd name="T9" fmla="*/ 101 h 186"/>
                <a:gd name="T10" fmla="*/ 67 w 155"/>
                <a:gd name="T11" fmla="*/ 26 h 186"/>
                <a:gd name="T12" fmla="*/ 123 w 155"/>
                <a:gd name="T13" fmla="*/ 6 h 186"/>
                <a:gd name="T14" fmla="*/ 154 w 155"/>
                <a:gd name="T15" fmla="*/ 5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86">
                  <a:moveTo>
                    <a:pt x="154" y="58"/>
                  </a:moveTo>
                  <a:cubicBezTo>
                    <a:pt x="152" y="62"/>
                    <a:pt x="150" y="72"/>
                    <a:pt x="145" y="80"/>
                  </a:cubicBezTo>
                  <a:cubicBezTo>
                    <a:pt x="129" y="105"/>
                    <a:pt x="113" y="129"/>
                    <a:pt x="96" y="153"/>
                  </a:cubicBezTo>
                  <a:cubicBezTo>
                    <a:pt x="78" y="180"/>
                    <a:pt x="50" y="186"/>
                    <a:pt x="28" y="170"/>
                  </a:cubicBezTo>
                  <a:cubicBezTo>
                    <a:pt x="4" y="154"/>
                    <a:pt x="0" y="128"/>
                    <a:pt x="17" y="101"/>
                  </a:cubicBezTo>
                  <a:cubicBezTo>
                    <a:pt x="33" y="76"/>
                    <a:pt x="50" y="51"/>
                    <a:pt x="67" y="26"/>
                  </a:cubicBezTo>
                  <a:cubicBezTo>
                    <a:pt x="80" y="7"/>
                    <a:pt x="102" y="0"/>
                    <a:pt x="123" y="6"/>
                  </a:cubicBezTo>
                  <a:cubicBezTo>
                    <a:pt x="141" y="12"/>
                    <a:pt x="155" y="31"/>
                    <a:pt x="154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8" name="Freeform 10">
              <a:extLst>
                <a:ext uri="{FF2B5EF4-FFF2-40B4-BE49-F238E27FC236}">
                  <a16:creationId xmlns:a16="http://schemas.microsoft.com/office/drawing/2014/main" id="{0CF0E2D7-AB1C-4B51-A911-0CE78F23C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2112"/>
              <a:ext cx="22" cy="25"/>
            </a:xfrm>
            <a:custGeom>
              <a:avLst/>
              <a:gdLst>
                <a:gd name="T0" fmla="*/ 104 w 166"/>
                <a:gd name="T1" fmla="*/ 186 h 186"/>
                <a:gd name="T2" fmla="*/ 68 w 166"/>
                <a:gd name="T3" fmla="*/ 159 h 186"/>
                <a:gd name="T4" fmla="*/ 15 w 166"/>
                <a:gd name="T5" fmla="*/ 81 h 186"/>
                <a:gd name="T6" fmla="*/ 26 w 166"/>
                <a:gd name="T7" fmla="*/ 15 h 186"/>
                <a:gd name="T8" fmla="*/ 93 w 166"/>
                <a:gd name="T9" fmla="*/ 28 h 186"/>
                <a:gd name="T10" fmla="*/ 147 w 166"/>
                <a:gd name="T11" fmla="*/ 109 h 186"/>
                <a:gd name="T12" fmla="*/ 104 w 166"/>
                <a:gd name="T13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86">
                  <a:moveTo>
                    <a:pt x="104" y="186"/>
                  </a:moveTo>
                  <a:cubicBezTo>
                    <a:pt x="92" y="177"/>
                    <a:pt x="77" y="170"/>
                    <a:pt x="68" y="159"/>
                  </a:cubicBezTo>
                  <a:cubicBezTo>
                    <a:pt x="48" y="135"/>
                    <a:pt x="32" y="108"/>
                    <a:pt x="15" y="81"/>
                  </a:cubicBezTo>
                  <a:cubicBezTo>
                    <a:pt x="0" y="58"/>
                    <a:pt x="6" y="30"/>
                    <a:pt x="26" y="15"/>
                  </a:cubicBezTo>
                  <a:cubicBezTo>
                    <a:pt x="47" y="0"/>
                    <a:pt x="76" y="5"/>
                    <a:pt x="93" y="28"/>
                  </a:cubicBezTo>
                  <a:cubicBezTo>
                    <a:pt x="112" y="54"/>
                    <a:pt x="130" y="81"/>
                    <a:pt x="147" y="109"/>
                  </a:cubicBezTo>
                  <a:cubicBezTo>
                    <a:pt x="166" y="142"/>
                    <a:pt x="144" y="181"/>
                    <a:pt x="104" y="1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9" name="Freeform 11">
              <a:extLst>
                <a:ext uri="{FF2B5EF4-FFF2-40B4-BE49-F238E27FC236}">
                  <a16:creationId xmlns:a16="http://schemas.microsoft.com/office/drawing/2014/main" id="{F2C65751-539C-4CEC-94DA-E5CEC4304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7" y="2191"/>
              <a:ext cx="24" cy="12"/>
            </a:xfrm>
            <a:custGeom>
              <a:avLst/>
              <a:gdLst>
                <a:gd name="T0" fmla="*/ 184 w 186"/>
                <a:gd name="T1" fmla="*/ 51 h 96"/>
                <a:gd name="T2" fmla="*/ 140 w 186"/>
                <a:gd name="T3" fmla="*/ 95 h 96"/>
                <a:gd name="T4" fmla="*/ 94 w 186"/>
                <a:gd name="T5" fmla="*/ 95 h 96"/>
                <a:gd name="T6" fmla="*/ 48 w 186"/>
                <a:gd name="T7" fmla="*/ 95 h 96"/>
                <a:gd name="T8" fmla="*/ 2 w 186"/>
                <a:gd name="T9" fmla="*/ 52 h 96"/>
                <a:gd name="T10" fmla="*/ 42 w 186"/>
                <a:gd name="T11" fmla="*/ 2 h 96"/>
                <a:gd name="T12" fmla="*/ 145 w 186"/>
                <a:gd name="T13" fmla="*/ 2 h 96"/>
                <a:gd name="T14" fmla="*/ 184 w 186"/>
                <a:gd name="T15" fmla="*/ 5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96">
                  <a:moveTo>
                    <a:pt x="184" y="51"/>
                  </a:moveTo>
                  <a:cubicBezTo>
                    <a:pt x="183" y="76"/>
                    <a:pt x="165" y="94"/>
                    <a:pt x="140" y="95"/>
                  </a:cubicBezTo>
                  <a:cubicBezTo>
                    <a:pt x="124" y="96"/>
                    <a:pt x="109" y="95"/>
                    <a:pt x="94" y="95"/>
                  </a:cubicBezTo>
                  <a:cubicBezTo>
                    <a:pt x="78" y="95"/>
                    <a:pt x="63" y="96"/>
                    <a:pt x="48" y="95"/>
                  </a:cubicBezTo>
                  <a:cubicBezTo>
                    <a:pt x="22" y="95"/>
                    <a:pt x="4" y="77"/>
                    <a:pt x="2" y="52"/>
                  </a:cubicBezTo>
                  <a:cubicBezTo>
                    <a:pt x="0" y="26"/>
                    <a:pt x="15" y="4"/>
                    <a:pt x="42" y="2"/>
                  </a:cubicBezTo>
                  <a:cubicBezTo>
                    <a:pt x="76" y="0"/>
                    <a:pt x="111" y="0"/>
                    <a:pt x="145" y="2"/>
                  </a:cubicBezTo>
                  <a:cubicBezTo>
                    <a:pt x="170" y="4"/>
                    <a:pt x="186" y="26"/>
                    <a:pt x="184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0" name="Freeform 12">
              <a:extLst>
                <a:ext uri="{FF2B5EF4-FFF2-40B4-BE49-F238E27FC236}">
                  <a16:creationId xmlns:a16="http://schemas.microsoft.com/office/drawing/2014/main" id="{52302E63-6515-4130-9111-34F1E93AD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4" y="2100"/>
              <a:ext cx="13" cy="24"/>
            </a:xfrm>
            <a:custGeom>
              <a:avLst/>
              <a:gdLst>
                <a:gd name="T0" fmla="*/ 95 w 96"/>
                <a:gd name="T1" fmla="*/ 141 h 188"/>
                <a:gd name="T2" fmla="*/ 56 w 96"/>
                <a:gd name="T3" fmla="*/ 185 h 188"/>
                <a:gd name="T4" fmla="*/ 4 w 96"/>
                <a:gd name="T5" fmla="*/ 152 h 188"/>
                <a:gd name="T6" fmla="*/ 4 w 96"/>
                <a:gd name="T7" fmla="*/ 33 h 188"/>
                <a:gd name="T8" fmla="*/ 53 w 96"/>
                <a:gd name="T9" fmla="*/ 3 h 188"/>
                <a:gd name="T10" fmla="*/ 95 w 96"/>
                <a:gd name="T11" fmla="*/ 45 h 188"/>
                <a:gd name="T12" fmla="*/ 95 w 96"/>
                <a:gd name="T13" fmla="*/ 95 h 188"/>
                <a:gd name="T14" fmla="*/ 95 w 96"/>
                <a:gd name="T15" fmla="*/ 95 h 188"/>
                <a:gd name="T16" fmla="*/ 95 w 96"/>
                <a:gd name="T17" fmla="*/ 1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88">
                  <a:moveTo>
                    <a:pt x="95" y="141"/>
                  </a:moveTo>
                  <a:cubicBezTo>
                    <a:pt x="94" y="164"/>
                    <a:pt x="78" y="182"/>
                    <a:pt x="56" y="185"/>
                  </a:cubicBezTo>
                  <a:cubicBezTo>
                    <a:pt x="32" y="188"/>
                    <a:pt x="6" y="176"/>
                    <a:pt x="4" y="152"/>
                  </a:cubicBezTo>
                  <a:cubicBezTo>
                    <a:pt x="0" y="113"/>
                    <a:pt x="1" y="72"/>
                    <a:pt x="4" y="33"/>
                  </a:cubicBezTo>
                  <a:cubicBezTo>
                    <a:pt x="6" y="12"/>
                    <a:pt x="31" y="0"/>
                    <a:pt x="53" y="3"/>
                  </a:cubicBezTo>
                  <a:cubicBezTo>
                    <a:pt x="76" y="5"/>
                    <a:pt x="93" y="22"/>
                    <a:pt x="95" y="45"/>
                  </a:cubicBezTo>
                  <a:cubicBezTo>
                    <a:pt x="96" y="61"/>
                    <a:pt x="95" y="78"/>
                    <a:pt x="95" y="95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5" y="110"/>
                    <a:pt x="95" y="125"/>
                    <a:pt x="95" y="1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1" name="Freeform 13">
              <a:extLst>
                <a:ext uri="{FF2B5EF4-FFF2-40B4-BE49-F238E27FC236}">
                  <a16:creationId xmlns:a16="http://schemas.microsoft.com/office/drawing/2014/main" id="{4AC0199E-A353-44A1-8324-29FF9CDA9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5" y="2146"/>
              <a:ext cx="24" cy="18"/>
            </a:xfrm>
            <a:custGeom>
              <a:avLst/>
              <a:gdLst>
                <a:gd name="T0" fmla="*/ 167 w 180"/>
                <a:gd name="T1" fmla="*/ 111 h 143"/>
                <a:gd name="T2" fmla="*/ 100 w 180"/>
                <a:gd name="T3" fmla="*/ 129 h 143"/>
                <a:gd name="T4" fmla="*/ 26 w 180"/>
                <a:gd name="T5" fmla="*/ 86 h 143"/>
                <a:gd name="T6" fmla="*/ 6 w 180"/>
                <a:gd name="T7" fmla="*/ 33 h 143"/>
                <a:gd name="T8" fmla="*/ 56 w 180"/>
                <a:gd name="T9" fmla="*/ 1 h 143"/>
                <a:gd name="T10" fmla="*/ 76 w 180"/>
                <a:gd name="T11" fmla="*/ 8 h 143"/>
                <a:gd name="T12" fmla="*/ 147 w 180"/>
                <a:gd name="T13" fmla="*/ 48 h 143"/>
                <a:gd name="T14" fmla="*/ 167 w 180"/>
                <a:gd name="T15" fmla="*/ 11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43">
                  <a:moveTo>
                    <a:pt x="167" y="111"/>
                  </a:moveTo>
                  <a:cubicBezTo>
                    <a:pt x="152" y="136"/>
                    <a:pt x="127" y="143"/>
                    <a:pt x="100" y="129"/>
                  </a:cubicBezTo>
                  <a:cubicBezTo>
                    <a:pt x="75" y="115"/>
                    <a:pt x="50" y="101"/>
                    <a:pt x="26" y="86"/>
                  </a:cubicBezTo>
                  <a:cubicBezTo>
                    <a:pt x="7" y="74"/>
                    <a:pt x="0" y="53"/>
                    <a:pt x="6" y="33"/>
                  </a:cubicBezTo>
                  <a:cubicBezTo>
                    <a:pt x="12" y="13"/>
                    <a:pt x="29" y="0"/>
                    <a:pt x="56" y="1"/>
                  </a:cubicBezTo>
                  <a:cubicBezTo>
                    <a:pt x="60" y="2"/>
                    <a:pt x="68" y="4"/>
                    <a:pt x="76" y="8"/>
                  </a:cubicBezTo>
                  <a:cubicBezTo>
                    <a:pt x="100" y="21"/>
                    <a:pt x="123" y="34"/>
                    <a:pt x="147" y="48"/>
                  </a:cubicBezTo>
                  <a:cubicBezTo>
                    <a:pt x="172" y="64"/>
                    <a:pt x="180" y="88"/>
                    <a:pt x="167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4F4D5308-2A7F-4CC1-B708-CF27EFCF0312}"/>
              </a:ext>
            </a:extLst>
          </p:cNvPr>
          <p:cNvSpPr txBox="1"/>
          <p:nvPr/>
        </p:nvSpPr>
        <p:spPr>
          <a:xfrm>
            <a:off x="4566372" y="1723045"/>
            <a:ext cx="2304000" cy="184666"/>
          </a:xfrm>
          <a:prstGeom prst="rect">
            <a:avLst/>
          </a:prstGeom>
          <a:noFill/>
        </p:spPr>
        <p:txBody>
          <a:bodyPr wrap="square" lIns="0" tIns="0" rIns="0" bIns="0" numCol="1" rtlCol="0" anchor="ctr" anchorCtr="0">
            <a:spAutoFit/>
          </a:bodyPr>
          <a:lstStyle>
            <a:defPPr>
              <a:defRPr lang="en-US"/>
            </a:defPPr>
            <a:lvl1pPr>
              <a:spcAft>
                <a:spcPts val="800"/>
              </a:spcAft>
              <a:buClr>
                <a:schemeClr val="accent3"/>
              </a:buCl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>
                <a:solidFill>
                  <a:schemeClr val="bg1"/>
                </a:solidFill>
                <a:latin typeface="+mn-lt"/>
              </a:rPr>
              <a:t>Develop Mavs Women’s Agenda</a:t>
            </a:r>
          </a:p>
        </p:txBody>
      </p:sp>
      <p:grpSp>
        <p:nvGrpSpPr>
          <p:cNvPr id="262" name="Group 16">
            <a:extLst>
              <a:ext uri="{FF2B5EF4-FFF2-40B4-BE49-F238E27FC236}">
                <a16:creationId xmlns:a16="http://schemas.microsoft.com/office/drawing/2014/main" id="{69F5DF89-BDD5-4224-80B5-56370E1430B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22483" y="1682790"/>
            <a:ext cx="265176" cy="265176"/>
            <a:chOff x="2759" y="2039"/>
            <a:chExt cx="242" cy="242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63" name="Freeform 17">
              <a:extLst>
                <a:ext uri="{FF2B5EF4-FFF2-40B4-BE49-F238E27FC236}">
                  <a16:creationId xmlns:a16="http://schemas.microsoft.com/office/drawing/2014/main" id="{95D72933-12DC-480A-8D04-79A74F6CF4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38" y="2120"/>
              <a:ext cx="163" cy="161"/>
            </a:xfrm>
            <a:custGeom>
              <a:avLst/>
              <a:gdLst>
                <a:gd name="T0" fmla="*/ 629 w 1249"/>
                <a:gd name="T1" fmla="*/ 0 h 1239"/>
                <a:gd name="T2" fmla="*/ 10 w 1249"/>
                <a:gd name="T3" fmla="*/ 599 h 1239"/>
                <a:gd name="T4" fmla="*/ 628 w 1249"/>
                <a:gd name="T5" fmla="*/ 1239 h 1239"/>
                <a:gd name="T6" fmla="*/ 1248 w 1249"/>
                <a:gd name="T7" fmla="*/ 622 h 1239"/>
                <a:gd name="T8" fmla="*/ 629 w 1249"/>
                <a:gd name="T9" fmla="*/ 0 h 1239"/>
                <a:gd name="T10" fmla="*/ 624 w 1249"/>
                <a:gd name="T11" fmla="*/ 1115 h 1239"/>
                <a:gd name="T12" fmla="*/ 134 w 1249"/>
                <a:gd name="T13" fmla="*/ 600 h 1239"/>
                <a:gd name="T14" fmla="*/ 631 w 1249"/>
                <a:gd name="T15" fmla="*/ 125 h 1239"/>
                <a:gd name="T16" fmla="*/ 1124 w 1249"/>
                <a:gd name="T17" fmla="*/ 627 h 1239"/>
                <a:gd name="T18" fmla="*/ 624 w 1249"/>
                <a:gd name="T19" fmla="*/ 1115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9" h="1239">
                  <a:moveTo>
                    <a:pt x="629" y="0"/>
                  </a:moveTo>
                  <a:cubicBezTo>
                    <a:pt x="281" y="2"/>
                    <a:pt x="17" y="280"/>
                    <a:pt x="10" y="599"/>
                  </a:cubicBezTo>
                  <a:cubicBezTo>
                    <a:pt x="0" y="973"/>
                    <a:pt x="302" y="1239"/>
                    <a:pt x="628" y="1239"/>
                  </a:cubicBezTo>
                  <a:cubicBezTo>
                    <a:pt x="969" y="1239"/>
                    <a:pt x="1249" y="961"/>
                    <a:pt x="1248" y="622"/>
                  </a:cubicBezTo>
                  <a:cubicBezTo>
                    <a:pt x="1246" y="277"/>
                    <a:pt x="971" y="0"/>
                    <a:pt x="629" y="0"/>
                  </a:cubicBezTo>
                  <a:close/>
                  <a:moveTo>
                    <a:pt x="624" y="1115"/>
                  </a:moveTo>
                  <a:cubicBezTo>
                    <a:pt x="343" y="1111"/>
                    <a:pt x="128" y="888"/>
                    <a:pt x="134" y="600"/>
                  </a:cubicBezTo>
                  <a:cubicBezTo>
                    <a:pt x="140" y="340"/>
                    <a:pt x="357" y="124"/>
                    <a:pt x="631" y="125"/>
                  </a:cubicBezTo>
                  <a:cubicBezTo>
                    <a:pt x="908" y="128"/>
                    <a:pt x="1127" y="351"/>
                    <a:pt x="1124" y="627"/>
                  </a:cubicBezTo>
                  <a:cubicBezTo>
                    <a:pt x="1120" y="899"/>
                    <a:pt x="896" y="1118"/>
                    <a:pt x="624" y="1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4" name="Freeform 18">
              <a:extLst>
                <a:ext uri="{FF2B5EF4-FFF2-40B4-BE49-F238E27FC236}">
                  <a16:creationId xmlns:a16="http://schemas.microsoft.com/office/drawing/2014/main" id="{75C8041A-267F-4937-AA20-B41712D0D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" y="2039"/>
              <a:ext cx="177" cy="194"/>
            </a:xfrm>
            <a:custGeom>
              <a:avLst/>
              <a:gdLst>
                <a:gd name="T0" fmla="*/ 1361 w 1361"/>
                <a:gd name="T1" fmla="*/ 489 h 1486"/>
                <a:gd name="T2" fmla="*/ 1360 w 1361"/>
                <a:gd name="T3" fmla="*/ 506 h 1486"/>
                <a:gd name="T4" fmla="*/ 1238 w 1361"/>
                <a:gd name="T5" fmla="*/ 495 h 1486"/>
                <a:gd name="T6" fmla="*/ 1238 w 1361"/>
                <a:gd name="T7" fmla="*/ 126 h 1486"/>
                <a:gd name="T8" fmla="*/ 125 w 1361"/>
                <a:gd name="T9" fmla="*/ 126 h 1486"/>
                <a:gd name="T10" fmla="*/ 125 w 1361"/>
                <a:gd name="T11" fmla="*/ 1362 h 1486"/>
                <a:gd name="T12" fmla="*/ 147 w 1361"/>
                <a:gd name="T13" fmla="*/ 1362 h 1486"/>
                <a:gd name="T14" fmla="*/ 481 w 1361"/>
                <a:gd name="T15" fmla="*/ 1361 h 1486"/>
                <a:gd name="T16" fmla="*/ 511 w 1361"/>
                <a:gd name="T17" fmla="*/ 1385 h 1486"/>
                <a:gd name="T18" fmla="*/ 535 w 1361"/>
                <a:gd name="T19" fmla="*/ 1485 h 1486"/>
                <a:gd name="T20" fmla="*/ 518 w 1361"/>
                <a:gd name="T21" fmla="*/ 1486 h 1486"/>
                <a:gd name="T22" fmla="*/ 128 w 1361"/>
                <a:gd name="T23" fmla="*/ 1486 h 1486"/>
                <a:gd name="T24" fmla="*/ 2 w 1361"/>
                <a:gd name="T25" fmla="*/ 1388 h 1486"/>
                <a:gd name="T26" fmla="*/ 0 w 1361"/>
                <a:gd name="T27" fmla="*/ 1354 h 1486"/>
                <a:gd name="T28" fmla="*/ 0 w 1361"/>
                <a:gd name="T29" fmla="*/ 126 h 1486"/>
                <a:gd name="T30" fmla="*/ 121 w 1361"/>
                <a:gd name="T31" fmla="*/ 1 h 1486"/>
                <a:gd name="T32" fmla="*/ 299 w 1361"/>
                <a:gd name="T33" fmla="*/ 1 h 1486"/>
                <a:gd name="T34" fmla="*/ 1229 w 1361"/>
                <a:gd name="T35" fmla="*/ 1 h 1486"/>
                <a:gd name="T36" fmla="*/ 1358 w 1361"/>
                <a:gd name="T37" fmla="*/ 97 h 1486"/>
                <a:gd name="T38" fmla="*/ 1361 w 1361"/>
                <a:gd name="T39" fmla="*/ 131 h 1486"/>
                <a:gd name="T40" fmla="*/ 1361 w 1361"/>
                <a:gd name="T41" fmla="*/ 489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1" h="1486">
                  <a:moveTo>
                    <a:pt x="1361" y="489"/>
                  </a:moveTo>
                  <a:cubicBezTo>
                    <a:pt x="1361" y="494"/>
                    <a:pt x="1360" y="499"/>
                    <a:pt x="1360" y="506"/>
                  </a:cubicBezTo>
                  <a:cubicBezTo>
                    <a:pt x="1319" y="502"/>
                    <a:pt x="1280" y="498"/>
                    <a:pt x="1238" y="495"/>
                  </a:cubicBezTo>
                  <a:cubicBezTo>
                    <a:pt x="1238" y="126"/>
                    <a:pt x="1238" y="126"/>
                    <a:pt x="1238" y="126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5" y="1362"/>
                    <a:pt x="125" y="1362"/>
                    <a:pt x="125" y="1362"/>
                  </a:cubicBezTo>
                  <a:cubicBezTo>
                    <a:pt x="147" y="1362"/>
                    <a:pt x="147" y="1362"/>
                    <a:pt x="147" y="1362"/>
                  </a:cubicBezTo>
                  <a:cubicBezTo>
                    <a:pt x="258" y="1362"/>
                    <a:pt x="369" y="1362"/>
                    <a:pt x="481" y="1361"/>
                  </a:cubicBezTo>
                  <a:cubicBezTo>
                    <a:pt x="499" y="1361"/>
                    <a:pt x="507" y="1365"/>
                    <a:pt x="511" y="1385"/>
                  </a:cubicBezTo>
                  <a:cubicBezTo>
                    <a:pt x="516" y="1418"/>
                    <a:pt x="527" y="1451"/>
                    <a:pt x="535" y="1485"/>
                  </a:cubicBezTo>
                  <a:cubicBezTo>
                    <a:pt x="530" y="1485"/>
                    <a:pt x="524" y="1486"/>
                    <a:pt x="518" y="1486"/>
                  </a:cubicBezTo>
                  <a:cubicBezTo>
                    <a:pt x="388" y="1486"/>
                    <a:pt x="258" y="1486"/>
                    <a:pt x="128" y="1486"/>
                  </a:cubicBezTo>
                  <a:cubicBezTo>
                    <a:pt x="64" y="1486"/>
                    <a:pt x="15" y="1447"/>
                    <a:pt x="2" y="1388"/>
                  </a:cubicBezTo>
                  <a:cubicBezTo>
                    <a:pt x="0" y="1377"/>
                    <a:pt x="0" y="1365"/>
                    <a:pt x="0" y="1354"/>
                  </a:cubicBezTo>
                  <a:cubicBezTo>
                    <a:pt x="0" y="944"/>
                    <a:pt x="0" y="535"/>
                    <a:pt x="0" y="126"/>
                  </a:cubicBezTo>
                  <a:cubicBezTo>
                    <a:pt x="0" y="55"/>
                    <a:pt x="50" y="3"/>
                    <a:pt x="121" y="1"/>
                  </a:cubicBezTo>
                  <a:cubicBezTo>
                    <a:pt x="180" y="0"/>
                    <a:pt x="240" y="1"/>
                    <a:pt x="299" y="1"/>
                  </a:cubicBezTo>
                  <a:cubicBezTo>
                    <a:pt x="609" y="1"/>
                    <a:pt x="919" y="0"/>
                    <a:pt x="1229" y="1"/>
                  </a:cubicBezTo>
                  <a:cubicBezTo>
                    <a:pt x="1297" y="1"/>
                    <a:pt x="1344" y="36"/>
                    <a:pt x="1358" y="97"/>
                  </a:cubicBezTo>
                  <a:cubicBezTo>
                    <a:pt x="1360" y="108"/>
                    <a:pt x="1361" y="120"/>
                    <a:pt x="1361" y="131"/>
                  </a:cubicBezTo>
                  <a:cubicBezTo>
                    <a:pt x="1361" y="250"/>
                    <a:pt x="1361" y="370"/>
                    <a:pt x="1361" y="4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5" name="Rectangle 19">
              <a:extLst>
                <a:ext uri="{FF2B5EF4-FFF2-40B4-BE49-F238E27FC236}">
                  <a16:creationId xmlns:a16="http://schemas.microsoft.com/office/drawing/2014/main" id="{F22AA541-9E50-4DBD-BFF6-E3B6C42AAD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5" y="2072"/>
              <a:ext cx="97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6" name="Freeform 20">
              <a:extLst>
                <a:ext uri="{FF2B5EF4-FFF2-40B4-BE49-F238E27FC236}">
                  <a16:creationId xmlns:a16="http://schemas.microsoft.com/office/drawing/2014/main" id="{9EF3CBC3-3102-4E04-AB80-B03B96D2F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" y="2104"/>
              <a:ext cx="64" cy="16"/>
            </a:xfrm>
            <a:custGeom>
              <a:avLst/>
              <a:gdLst>
                <a:gd name="T0" fmla="*/ 496 w 496"/>
                <a:gd name="T1" fmla="*/ 0 h 122"/>
                <a:gd name="T2" fmla="*/ 389 w 496"/>
                <a:gd name="T3" fmla="*/ 64 h 122"/>
                <a:gd name="T4" fmla="*/ 343 w 496"/>
                <a:gd name="T5" fmla="*/ 98 h 122"/>
                <a:gd name="T6" fmla="*/ 276 w 496"/>
                <a:gd name="T7" fmla="*/ 122 h 122"/>
                <a:gd name="T8" fmla="*/ 25 w 496"/>
                <a:gd name="T9" fmla="*/ 121 h 122"/>
                <a:gd name="T10" fmla="*/ 0 w 496"/>
                <a:gd name="T11" fmla="*/ 121 h 122"/>
                <a:gd name="T12" fmla="*/ 0 w 496"/>
                <a:gd name="T13" fmla="*/ 0 h 122"/>
                <a:gd name="T14" fmla="*/ 496 w 496"/>
                <a:gd name="T1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6" h="122">
                  <a:moveTo>
                    <a:pt x="496" y="0"/>
                  </a:moveTo>
                  <a:cubicBezTo>
                    <a:pt x="461" y="21"/>
                    <a:pt x="425" y="42"/>
                    <a:pt x="389" y="64"/>
                  </a:cubicBezTo>
                  <a:cubicBezTo>
                    <a:pt x="373" y="74"/>
                    <a:pt x="356" y="85"/>
                    <a:pt x="343" y="98"/>
                  </a:cubicBezTo>
                  <a:cubicBezTo>
                    <a:pt x="323" y="116"/>
                    <a:pt x="303" y="122"/>
                    <a:pt x="276" y="122"/>
                  </a:cubicBezTo>
                  <a:cubicBezTo>
                    <a:pt x="192" y="120"/>
                    <a:pt x="108" y="121"/>
                    <a:pt x="25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7" name="Freeform 21">
              <a:extLst>
                <a:ext uri="{FF2B5EF4-FFF2-40B4-BE49-F238E27FC236}">
                  <a16:creationId xmlns:a16="http://schemas.microsoft.com/office/drawing/2014/main" id="{AA82E2AD-A3F0-4FFF-879B-C55AFF314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5" y="2136"/>
              <a:ext cx="27" cy="16"/>
            </a:xfrm>
            <a:custGeom>
              <a:avLst/>
              <a:gdLst>
                <a:gd name="T0" fmla="*/ 200 w 200"/>
                <a:gd name="T1" fmla="*/ 0 h 126"/>
                <a:gd name="T2" fmla="*/ 168 w 200"/>
                <a:gd name="T3" fmla="*/ 51 h 126"/>
                <a:gd name="T4" fmla="*/ 148 w 200"/>
                <a:gd name="T5" fmla="*/ 86 h 126"/>
                <a:gd name="T6" fmla="*/ 85 w 200"/>
                <a:gd name="T7" fmla="*/ 123 h 126"/>
                <a:gd name="T8" fmla="*/ 0 w 200"/>
                <a:gd name="T9" fmla="*/ 122 h 126"/>
                <a:gd name="T10" fmla="*/ 0 w 200"/>
                <a:gd name="T11" fmla="*/ 0 h 126"/>
                <a:gd name="T12" fmla="*/ 200 w 200"/>
                <a:gd name="T1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26">
                  <a:moveTo>
                    <a:pt x="200" y="0"/>
                  </a:moveTo>
                  <a:cubicBezTo>
                    <a:pt x="189" y="18"/>
                    <a:pt x="178" y="34"/>
                    <a:pt x="168" y="51"/>
                  </a:cubicBezTo>
                  <a:cubicBezTo>
                    <a:pt x="161" y="62"/>
                    <a:pt x="152" y="73"/>
                    <a:pt x="148" y="86"/>
                  </a:cubicBezTo>
                  <a:cubicBezTo>
                    <a:pt x="139" y="119"/>
                    <a:pt x="116" y="126"/>
                    <a:pt x="85" y="123"/>
                  </a:cubicBezTo>
                  <a:cubicBezTo>
                    <a:pt x="58" y="120"/>
                    <a:pt x="30" y="122"/>
                    <a:pt x="0" y="1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8" name="Rectangle 22">
              <a:extLst>
                <a:ext uri="{FF2B5EF4-FFF2-40B4-BE49-F238E27FC236}">
                  <a16:creationId xmlns:a16="http://schemas.microsoft.com/office/drawing/2014/main" id="{48AB8AF2-2DB6-49C1-A504-94DE2822D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" y="2136"/>
              <a:ext cx="16" cy="1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9" name="Rectangle 23">
              <a:extLst>
                <a:ext uri="{FF2B5EF4-FFF2-40B4-BE49-F238E27FC236}">
                  <a16:creationId xmlns:a16="http://schemas.microsoft.com/office/drawing/2014/main" id="{29FCF52B-FAE6-4D07-95F2-D1B9D5C5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" y="2168"/>
              <a:ext cx="16" cy="1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0" name="Rectangle 24">
              <a:extLst>
                <a:ext uri="{FF2B5EF4-FFF2-40B4-BE49-F238E27FC236}">
                  <a16:creationId xmlns:a16="http://schemas.microsoft.com/office/drawing/2014/main" id="{E59A8C6B-762E-4D8F-8408-B8A0DC276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" y="2072"/>
              <a:ext cx="1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1" name="Rectangle 25">
              <a:extLst>
                <a:ext uri="{FF2B5EF4-FFF2-40B4-BE49-F238E27FC236}">
                  <a16:creationId xmlns:a16="http://schemas.microsoft.com/office/drawing/2014/main" id="{C3056F5A-1A73-4AE1-B74A-711163C64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" y="2104"/>
              <a:ext cx="16" cy="1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2" name="Freeform 26">
              <a:extLst>
                <a:ext uri="{FF2B5EF4-FFF2-40B4-BE49-F238E27FC236}">
                  <a16:creationId xmlns:a16="http://schemas.microsoft.com/office/drawing/2014/main" id="{AAAD45D2-73FB-4357-A31B-AC0F49FFE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5" y="2168"/>
              <a:ext cx="11" cy="16"/>
            </a:xfrm>
            <a:custGeom>
              <a:avLst/>
              <a:gdLst>
                <a:gd name="T0" fmla="*/ 84 w 84"/>
                <a:gd name="T1" fmla="*/ 0 h 122"/>
                <a:gd name="T2" fmla="*/ 69 w 84"/>
                <a:gd name="T3" fmla="*/ 84 h 122"/>
                <a:gd name="T4" fmla="*/ 24 w 84"/>
                <a:gd name="T5" fmla="*/ 122 h 122"/>
                <a:gd name="T6" fmla="*/ 0 w 84"/>
                <a:gd name="T7" fmla="*/ 122 h 122"/>
                <a:gd name="T8" fmla="*/ 0 w 84"/>
                <a:gd name="T9" fmla="*/ 0 h 122"/>
                <a:gd name="T10" fmla="*/ 84 w 84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122">
                  <a:moveTo>
                    <a:pt x="84" y="0"/>
                  </a:moveTo>
                  <a:cubicBezTo>
                    <a:pt x="79" y="28"/>
                    <a:pt x="74" y="56"/>
                    <a:pt x="69" y="84"/>
                  </a:cubicBezTo>
                  <a:cubicBezTo>
                    <a:pt x="62" y="122"/>
                    <a:pt x="62" y="122"/>
                    <a:pt x="24" y="122"/>
                  </a:cubicBezTo>
                  <a:cubicBezTo>
                    <a:pt x="17" y="122"/>
                    <a:pt x="10" y="122"/>
                    <a:pt x="0" y="1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3" name="Freeform 27">
              <a:extLst>
                <a:ext uri="{FF2B5EF4-FFF2-40B4-BE49-F238E27FC236}">
                  <a16:creationId xmlns:a16="http://schemas.microsoft.com/office/drawing/2014/main" id="{6C387AA1-723A-405D-AEDD-E9CA182FE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8" y="2151"/>
              <a:ext cx="57" cy="65"/>
            </a:xfrm>
            <a:custGeom>
              <a:avLst/>
              <a:gdLst>
                <a:gd name="T0" fmla="*/ 434 w 435"/>
                <a:gd name="T1" fmla="*/ 435 h 499"/>
                <a:gd name="T2" fmla="*/ 368 w 435"/>
                <a:gd name="T3" fmla="*/ 499 h 499"/>
                <a:gd name="T4" fmla="*/ 66 w 435"/>
                <a:gd name="T5" fmla="*/ 499 h 499"/>
                <a:gd name="T6" fmla="*/ 1 w 435"/>
                <a:gd name="T7" fmla="*/ 439 h 499"/>
                <a:gd name="T8" fmla="*/ 64 w 435"/>
                <a:gd name="T9" fmla="*/ 377 h 499"/>
                <a:gd name="T10" fmla="*/ 284 w 435"/>
                <a:gd name="T11" fmla="*/ 376 h 499"/>
                <a:gd name="T12" fmla="*/ 310 w 435"/>
                <a:gd name="T13" fmla="*/ 376 h 499"/>
                <a:gd name="T14" fmla="*/ 310 w 435"/>
                <a:gd name="T15" fmla="*/ 353 h 499"/>
                <a:gd name="T16" fmla="*/ 310 w 435"/>
                <a:gd name="T17" fmla="*/ 67 h 499"/>
                <a:gd name="T18" fmla="*/ 347 w 435"/>
                <a:gd name="T19" fmla="*/ 10 h 499"/>
                <a:gd name="T20" fmla="*/ 411 w 435"/>
                <a:gd name="T21" fmla="*/ 21 h 499"/>
                <a:gd name="T22" fmla="*/ 433 w 435"/>
                <a:gd name="T23" fmla="*/ 70 h 499"/>
                <a:gd name="T24" fmla="*/ 434 w 435"/>
                <a:gd name="T25" fmla="*/ 435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5" h="499">
                  <a:moveTo>
                    <a:pt x="434" y="435"/>
                  </a:moveTo>
                  <a:cubicBezTo>
                    <a:pt x="433" y="475"/>
                    <a:pt x="408" y="499"/>
                    <a:pt x="368" y="499"/>
                  </a:cubicBezTo>
                  <a:cubicBezTo>
                    <a:pt x="267" y="499"/>
                    <a:pt x="166" y="499"/>
                    <a:pt x="66" y="499"/>
                  </a:cubicBezTo>
                  <a:cubicBezTo>
                    <a:pt x="27" y="499"/>
                    <a:pt x="1" y="475"/>
                    <a:pt x="1" y="439"/>
                  </a:cubicBezTo>
                  <a:cubicBezTo>
                    <a:pt x="0" y="404"/>
                    <a:pt x="26" y="377"/>
                    <a:pt x="64" y="377"/>
                  </a:cubicBezTo>
                  <a:cubicBezTo>
                    <a:pt x="138" y="376"/>
                    <a:pt x="211" y="376"/>
                    <a:pt x="284" y="376"/>
                  </a:cubicBezTo>
                  <a:cubicBezTo>
                    <a:pt x="310" y="376"/>
                    <a:pt x="310" y="376"/>
                    <a:pt x="310" y="376"/>
                  </a:cubicBezTo>
                  <a:cubicBezTo>
                    <a:pt x="310" y="353"/>
                    <a:pt x="310" y="353"/>
                    <a:pt x="310" y="353"/>
                  </a:cubicBezTo>
                  <a:cubicBezTo>
                    <a:pt x="310" y="257"/>
                    <a:pt x="310" y="162"/>
                    <a:pt x="310" y="67"/>
                  </a:cubicBezTo>
                  <a:cubicBezTo>
                    <a:pt x="310" y="40"/>
                    <a:pt x="323" y="21"/>
                    <a:pt x="347" y="10"/>
                  </a:cubicBezTo>
                  <a:cubicBezTo>
                    <a:pt x="370" y="0"/>
                    <a:pt x="395" y="2"/>
                    <a:pt x="411" y="21"/>
                  </a:cubicBezTo>
                  <a:cubicBezTo>
                    <a:pt x="423" y="33"/>
                    <a:pt x="433" y="53"/>
                    <a:pt x="433" y="70"/>
                  </a:cubicBezTo>
                  <a:cubicBezTo>
                    <a:pt x="435" y="191"/>
                    <a:pt x="434" y="313"/>
                    <a:pt x="434" y="4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51" name="TextBox 150">
            <a:extLst>
              <a:ext uri="{FF2B5EF4-FFF2-40B4-BE49-F238E27FC236}">
                <a16:creationId xmlns:a16="http://schemas.microsoft.com/office/drawing/2014/main" id="{CC2C4F05-634C-4BAC-9E54-82E0AD801309}"/>
              </a:ext>
            </a:extLst>
          </p:cNvPr>
          <p:cNvSpPr txBox="1"/>
          <p:nvPr/>
        </p:nvSpPr>
        <p:spPr>
          <a:xfrm>
            <a:off x="8146162" y="1630712"/>
            <a:ext cx="2304000" cy="369332"/>
          </a:xfrm>
          <a:prstGeom prst="rect">
            <a:avLst/>
          </a:prstGeom>
          <a:noFill/>
        </p:spPr>
        <p:txBody>
          <a:bodyPr wrap="square" lIns="0" tIns="0" rIns="0" bIns="0" numCol="1" rtlCol="0" anchor="t" anchorCtr="0">
            <a:spAutoFit/>
          </a:bodyPr>
          <a:lstStyle>
            <a:defPPr>
              <a:defRPr lang="en-US"/>
            </a:defPPr>
            <a:lvl1pPr>
              <a:spcAft>
                <a:spcPts val="800"/>
              </a:spcAft>
              <a:buClr>
                <a:schemeClr val="accent3"/>
              </a:buCl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>
                <a:solidFill>
                  <a:schemeClr val="bg1"/>
                </a:solidFill>
                <a:latin typeface="+mn-lt"/>
              </a:rPr>
              <a:t>Institutionalize an inclusive</a:t>
            </a:r>
            <a:br>
              <a:rPr lang="en-US" sz="1200">
                <a:solidFill>
                  <a:schemeClr val="bg1"/>
                </a:solidFill>
                <a:latin typeface="+mn-lt"/>
              </a:rPr>
            </a:br>
            <a:r>
              <a:rPr lang="en-US" sz="1200">
                <a:solidFill>
                  <a:schemeClr val="bg1"/>
                </a:solidFill>
                <a:latin typeface="+mn-lt"/>
              </a:rPr>
              <a:t>and supportive culture</a:t>
            </a:r>
          </a:p>
        </p:txBody>
      </p:sp>
      <p:grpSp>
        <p:nvGrpSpPr>
          <p:cNvPr id="274" name="Group 30">
            <a:extLst>
              <a:ext uri="{FF2B5EF4-FFF2-40B4-BE49-F238E27FC236}">
                <a16:creationId xmlns:a16="http://schemas.microsoft.com/office/drawing/2014/main" id="{35B11D53-070C-4068-A3A2-D971690D4E4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719250" y="1678060"/>
            <a:ext cx="265113" cy="274637"/>
            <a:chOff x="2738" y="2013"/>
            <a:chExt cx="167" cy="173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75" name="Freeform 31">
              <a:extLst>
                <a:ext uri="{FF2B5EF4-FFF2-40B4-BE49-F238E27FC236}">
                  <a16:creationId xmlns:a16="http://schemas.microsoft.com/office/drawing/2014/main" id="{9248C53D-1A19-4FE8-A8A5-7CE72AA9EF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25" y="2048"/>
              <a:ext cx="80" cy="138"/>
            </a:xfrm>
            <a:custGeom>
              <a:avLst/>
              <a:gdLst>
                <a:gd name="T0" fmla="*/ 762 w 868"/>
                <a:gd name="T1" fmla="*/ 7 h 1482"/>
                <a:gd name="T2" fmla="*/ 617 w 868"/>
                <a:gd name="T3" fmla="*/ 369 h 1482"/>
                <a:gd name="T4" fmla="*/ 530 w 868"/>
                <a:gd name="T5" fmla="*/ 423 h 1482"/>
                <a:gd name="T6" fmla="*/ 355 w 868"/>
                <a:gd name="T7" fmla="*/ 573 h 1482"/>
                <a:gd name="T8" fmla="*/ 138 w 868"/>
                <a:gd name="T9" fmla="*/ 729 h 1482"/>
                <a:gd name="T10" fmla="*/ 87 w 868"/>
                <a:gd name="T11" fmla="*/ 998 h 1482"/>
                <a:gd name="T12" fmla="*/ 3 w 868"/>
                <a:gd name="T13" fmla="*/ 1125 h 1482"/>
                <a:gd name="T14" fmla="*/ 129 w 868"/>
                <a:gd name="T15" fmla="*/ 1477 h 1482"/>
                <a:gd name="T16" fmla="*/ 308 w 868"/>
                <a:gd name="T17" fmla="*/ 1481 h 1482"/>
                <a:gd name="T18" fmla="*/ 496 w 868"/>
                <a:gd name="T19" fmla="*/ 1481 h 1482"/>
                <a:gd name="T20" fmla="*/ 622 w 868"/>
                <a:gd name="T21" fmla="*/ 1142 h 1482"/>
                <a:gd name="T22" fmla="*/ 544 w 868"/>
                <a:gd name="T23" fmla="*/ 1003 h 1482"/>
                <a:gd name="T24" fmla="*/ 765 w 868"/>
                <a:gd name="T25" fmla="*/ 740 h 1482"/>
                <a:gd name="T26" fmla="*/ 866 w 868"/>
                <a:gd name="T27" fmla="*/ 340 h 1482"/>
                <a:gd name="T28" fmla="*/ 560 w 868"/>
                <a:gd name="T29" fmla="*/ 1141 h 1482"/>
                <a:gd name="T30" fmla="*/ 486 w 868"/>
                <a:gd name="T31" fmla="*/ 1420 h 1482"/>
                <a:gd name="T32" fmla="*/ 62 w 868"/>
                <a:gd name="T33" fmla="*/ 1349 h 1482"/>
                <a:gd name="T34" fmla="*/ 130 w 868"/>
                <a:gd name="T35" fmla="*/ 1069 h 1482"/>
                <a:gd name="T36" fmla="*/ 314 w 868"/>
                <a:gd name="T37" fmla="*/ 1073 h 1482"/>
                <a:gd name="T38" fmla="*/ 560 w 868"/>
                <a:gd name="T39" fmla="*/ 1141 h 1482"/>
                <a:gd name="T40" fmla="*/ 789 w 868"/>
                <a:gd name="T41" fmla="*/ 542 h 1482"/>
                <a:gd name="T42" fmla="*/ 552 w 868"/>
                <a:gd name="T43" fmla="*/ 866 h 1482"/>
                <a:gd name="T44" fmla="*/ 466 w 868"/>
                <a:gd name="T45" fmla="*/ 1011 h 1482"/>
                <a:gd name="T46" fmla="*/ 156 w 868"/>
                <a:gd name="T47" fmla="*/ 824 h 1482"/>
                <a:gd name="T48" fmla="*/ 290 w 868"/>
                <a:gd name="T49" fmla="*/ 665 h 1482"/>
                <a:gd name="T50" fmla="*/ 431 w 868"/>
                <a:gd name="T51" fmla="*/ 609 h 1482"/>
                <a:gd name="T52" fmla="*/ 644 w 868"/>
                <a:gd name="T53" fmla="*/ 461 h 1482"/>
                <a:gd name="T54" fmla="*/ 473 w 868"/>
                <a:gd name="T55" fmla="*/ 696 h 1482"/>
                <a:gd name="T56" fmla="*/ 463 w 868"/>
                <a:gd name="T57" fmla="*/ 749 h 1482"/>
                <a:gd name="T58" fmla="*/ 508 w 868"/>
                <a:gd name="T59" fmla="*/ 749 h 1482"/>
                <a:gd name="T60" fmla="*/ 683 w 868"/>
                <a:gd name="T61" fmla="*/ 412 h 1482"/>
                <a:gd name="T62" fmla="*/ 694 w 868"/>
                <a:gd name="T63" fmla="*/ 168 h 1482"/>
                <a:gd name="T64" fmla="*/ 798 w 868"/>
                <a:gd name="T65" fmla="*/ 101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8" h="1482">
                  <a:moveTo>
                    <a:pt x="859" y="87"/>
                  </a:moveTo>
                  <a:cubicBezTo>
                    <a:pt x="857" y="35"/>
                    <a:pt x="814" y="0"/>
                    <a:pt x="762" y="7"/>
                  </a:cubicBezTo>
                  <a:cubicBezTo>
                    <a:pt x="680" y="18"/>
                    <a:pt x="626" y="86"/>
                    <a:pt x="631" y="170"/>
                  </a:cubicBezTo>
                  <a:cubicBezTo>
                    <a:pt x="635" y="237"/>
                    <a:pt x="640" y="304"/>
                    <a:pt x="617" y="369"/>
                  </a:cubicBezTo>
                  <a:cubicBezTo>
                    <a:pt x="614" y="380"/>
                    <a:pt x="610" y="386"/>
                    <a:pt x="598" y="387"/>
                  </a:cubicBezTo>
                  <a:cubicBezTo>
                    <a:pt x="571" y="390"/>
                    <a:pt x="549" y="404"/>
                    <a:pt x="530" y="423"/>
                  </a:cubicBezTo>
                  <a:cubicBezTo>
                    <a:pt x="489" y="464"/>
                    <a:pt x="447" y="505"/>
                    <a:pt x="406" y="547"/>
                  </a:cubicBezTo>
                  <a:cubicBezTo>
                    <a:pt x="392" y="563"/>
                    <a:pt x="376" y="571"/>
                    <a:pt x="355" y="573"/>
                  </a:cubicBezTo>
                  <a:cubicBezTo>
                    <a:pt x="306" y="578"/>
                    <a:pt x="265" y="599"/>
                    <a:pt x="231" y="636"/>
                  </a:cubicBezTo>
                  <a:cubicBezTo>
                    <a:pt x="201" y="668"/>
                    <a:pt x="169" y="698"/>
                    <a:pt x="138" y="729"/>
                  </a:cubicBezTo>
                  <a:cubicBezTo>
                    <a:pt x="114" y="754"/>
                    <a:pt x="96" y="784"/>
                    <a:pt x="94" y="819"/>
                  </a:cubicBezTo>
                  <a:cubicBezTo>
                    <a:pt x="90" y="879"/>
                    <a:pt x="89" y="939"/>
                    <a:pt x="87" y="998"/>
                  </a:cubicBezTo>
                  <a:cubicBezTo>
                    <a:pt x="87" y="1009"/>
                    <a:pt x="83" y="1015"/>
                    <a:pt x="73" y="1019"/>
                  </a:cubicBezTo>
                  <a:cubicBezTo>
                    <a:pt x="30" y="1041"/>
                    <a:pt x="5" y="1077"/>
                    <a:pt x="3" y="1125"/>
                  </a:cubicBezTo>
                  <a:cubicBezTo>
                    <a:pt x="1" y="1200"/>
                    <a:pt x="0" y="1276"/>
                    <a:pt x="0" y="1351"/>
                  </a:cubicBezTo>
                  <a:cubicBezTo>
                    <a:pt x="1" y="1427"/>
                    <a:pt x="53" y="1477"/>
                    <a:pt x="129" y="1477"/>
                  </a:cubicBezTo>
                  <a:cubicBezTo>
                    <a:pt x="188" y="1478"/>
                    <a:pt x="248" y="1477"/>
                    <a:pt x="308" y="1477"/>
                  </a:cubicBezTo>
                  <a:cubicBezTo>
                    <a:pt x="308" y="1481"/>
                    <a:pt x="308" y="1481"/>
                    <a:pt x="308" y="1481"/>
                  </a:cubicBezTo>
                  <a:cubicBezTo>
                    <a:pt x="340" y="1481"/>
                    <a:pt x="371" y="1481"/>
                    <a:pt x="402" y="1481"/>
                  </a:cubicBezTo>
                  <a:cubicBezTo>
                    <a:pt x="434" y="1481"/>
                    <a:pt x="465" y="1482"/>
                    <a:pt x="496" y="1481"/>
                  </a:cubicBezTo>
                  <a:cubicBezTo>
                    <a:pt x="568" y="1479"/>
                    <a:pt x="618" y="1427"/>
                    <a:pt x="619" y="1356"/>
                  </a:cubicBezTo>
                  <a:cubicBezTo>
                    <a:pt x="619" y="1284"/>
                    <a:pt x="621" y="1213"/>
                    <a:pt x="622" y="1142"/>
                  </a:cubicBezTo>
                  <a:cubicBezTo>
                    <a:pt x="622" y="1089"/>
                    <a:pt x="601" y="1049"/>
                    <a:pt x="554" y="1025"/>
                  </a:cubicBezTo>
                  <a:cubicBezTo>
                    <a:pt x="543" y="1019"/>
                    <a:pt x="541" y="1013"/>
                    <a:pt x="544" y="1003"/>
                  </a:cubicBezTo>
                  <a:cubicBezTo>
                    <a:pt x="552" y="965"/>
                    <a:pt x="572" y="933"/>
                    <a:pt x="600" y="906"/>
                  </a:cubicBezTo>
                  <a:cubicBezTo>
                    <a:pt x="655" y="851"/>
                    <a:pt x="710" y="795"/>
                    <a:pt x="765" y="740"/>
                  </a:cubicBezTo>
                  <a:cubicBezTo>
                    <a:pt x="806" y="700"/>
                    <a:pt x="836" y="652"/>
                    <a:pt x="843" y="595"/>
                  </a:cubicBezTo>
                  <a:cubicBezTo>
                    <a:pt x="854" y="510"/>
                    <a:pt x="863" y="425"/>
                    <a:pt x="866" y="340"/>
                  </a:cubicBezTo>
                  <a:cubicBezTo>
                    <a:pt x="868" y="256"/>
                    <a:pt x="862" y="171"/>
                    <a:pt x="859" y="87"/>
                  </a:cubicBezTo>
                  <a:close/>
                  <a:moveTo>
                    <a:pt x="560" y="1141"/>
                  </a:moveTo>
                  <a:cubicBezTo>
                    <a:pt x="559" y="1210"/>
                    <a:pt x="558" y="1279"/>
                    <a:pt x="557" y="1349"/>
                  </a:cubicBezTo>
                  <a:cubicBezTo>
                    <a:pt x="557" y="1396"/>
                    <a:pt x="533" y="1420"/>
                    <a:pt x="486" y="1420"/>
                  </a:cubicBezTo>
                  <a:cubicBezTo>
                    <a:pt x="367" y="1419"/>
                    <a:pt x="248" y="1418"/>
                    <a:pt x="128" y="1416"/>
                  </a:cubicBezTo>
                  <a:cubicBezTo>
                    <a:pt x="87" y="1415"/>
                    <a:pt x="62" y="1390"/>
                    <a:pt x="62" y="1349"/>
                  </a:cubicBezTo>
                  <a:cubicBezTo>
                    <a:pt x="63" y="1276"/>
                    <a:pt x="63" y="1203"/>
                    <a:pt x="66" y="1130"/>
                  </a:cubicBezTo>
                  <a:cubicBezTo>
                    <a:pt x="67" y="1091"/>
                    <a:pt x="91" y="1069"/>
                    <a:pt x="130" y="1069"/>
                  </a:cubicBezTo>
                  <a:cubicBezTo>
                    <a:pt x="191" y="1068"/>
                    <a:pt x="252" y="1069"/>
                    <a:pt x="314" y="1069"/>
                  </a:cubicBezTo>
                  <a:cubicBezTo>
                    <a:pt x="314" y="1073"/>
                    <a:pt x="314" y="1073"/>
                    <a:pt x="314" y="1073"/>
                  </a:cubicBezTo>
                  <a:cubicBezTo>
                    <a:pt x="374" y="1073"/>
                    <a:pt x="434" y="1072"/>
                    <a:pt x="493" y="1073"/>
                  </a:cubicBezTo>
                  <a:cubicBezTo>
                    <a:pt x="535" y="1073"/>
                    <a:pt x="560" y="1100"/>
                    <a:pt x="560" y="1141"/>
                  </a:cubicBezTo>
                  <a:close/>
                  <a:moveTo>
                    <a:pt x="805" y="359"/>
                  </a:moveTo>
                  <a:cubicBezTo>
                    <a:pt x="804" y="420"/>
                    <a:pt x="793" y="481"/>
                    <a:pt x="789" y="542"/>
                  </a:cubicBezTo>
                  <a:cubicBezTo>
                    <a:pt x="784" y="613"/>
                    <a:pt x="753" y="669"/>
                    <a:pt x="701" y="718"/>
                  </a:cubicBezTo>
                  <a:cubicBezTo>
                    <a:pt x="650" y="765"/>
                    <a:pt x="602" y="816"/>
                    <a:pt x="552" y="866"/>
                  </a:cubicBezTo>
                  <a:cubicBezTo>
                    <a:pt x="516" y="902"/>
                    <a:pt x="492" y="945"/>
                    <a:pt x="483" y="995"/>
                  </a:cubicBezTo>
                  <a:cubicBezTo>
                    <a:pt x="481" y="1006"/>
                    <a:pt x="478" y="1011"/>
                    <a:pt x="466" y="1011"/>
                  </a:cubicBezTo>
                  <a:cubicBezTo>
                    <a:pt x="362" y="1010"/>
                    <a:pt x="257" y="1011"/>
                    <a:pt x="148" y="1011"/>
                  </a:cubicBezTo>
                  <a:cubicBezTo>
                    <a:pt x="151" y="945"/>
                    <a:pt x="151" y="884"/>
                    <a:pt x="156" y="824"/>
                  </a:cubicBezTo>
                  <a:cubicBezTo>
                    <a:pt x="157" y="807"/>
                    <a:pt x="168" y="788"/>
                    <a:pt x="180" y="775"/>
                  </a:cubicBezTo>
                  <a:cubicBezTo>
                    <a:pt x="216" y="737"/>
                    <a:pt x="253" y="701"/>
                    <a:pt x="290" y="665"/>
                  </a:cubicBezTo>
                  <a:cubicBezTo>
                    <a:pt x="319" y="637"/>
                    <a:pt x="357" y="638"/>
                    <a:pt x="392" y="629"/>
                  </a:cubicBezTo>
                  <a:cubicBezTo>
                    <a:pt x="406" y="625"/>
                    <a:pt x="421" y="619"/>
                    <a:pt x="431" y="609"/>
                  </a:cubicBezTo>
                  <a:cubicBezTo>
                    <a:pt x="480" y="562"/>
                    <a:pt x="527" y="514"/>
                    <a:pt x="575" y="466"/>
                  </a:cubicBezTo>
                  <a:cubicBezTo>
                    <a:pt x="597" y="444"/>
                    <a:pt x="624" y="442"/>
                    <a:pt x="644" y="461"/>
                  </a:cubicBezTo>
                  <a:cubicBezTo>
                    <a:pt x="664" y="480"/>
                    <a:pt x="662" y="507"/>
                    <a:pt x="638" y="531"/>
                  </a:cubicBezTo>
                  <a:cubicBezTo>
                    <a:pt x="583" y="586"/>
                    <a:pt x="528" y="641"/>
                    <a:pt x="473" y="696"/>
                  </a:cubicBezTo>
                  <a:cubicBezTo>
                    <a:pt x="468" y="701"/>
                    <a:pt x="463" y="706"/>
                    <a:pt x="460" y="711"/>
                  </a:cubicBezTo>
                  <a:cubicBezTo>
                    <a:pt x="450" y="725"/>
                    <a:pt x="452" y="738"/>
                    <a:pt x="463" y="749"/>
                  </a:cubicBezTo>
                  <a:cubicBezTo>
                    <a:pt x="474" y="761"/>
                    <a:pt x="488" y="761"/>
                    <a:pt x="502" y="754"/>
                  </a:cubicBezTo>
                  <a:cubicBezTo>
                    <a:pt x="504" y="753"/>
                    <a:pt x="506" y="751"/>
                    <a:pt x="508" y="749"/>
                  </a:cubicBezTo>
                  <a:cubicBezTo>
                    <a:pt x="570" y="687"/>
                    <a:pt x="633" y="627"/>
                    <a:pt x="692" y="563"/>
                  </a:cubicBezTo>
                  <a:cubicBezTo>
                    <a:pt x="733" y="519"/>
                    <a:pt x="727" y="453"/>
                    <a:pt x="683" y="412"/>
                  </a:cubicBezTo>
                  <a:cubicBezTo>
                    <a:pt x="678" y="407"/>
                    <a:pt x="674" y="397"/>
                    <a:pt x="676" y="391"/>
                  </a:cubicBezTo>
                  <a:cubicBezTo>
                    <a:pt x="702" y="318"/>
                    <a:pt x="697" y="243"/>
                    <a:pt x="694" y="168"/>
                  </a:cubicBezTo>
                  <a:cubicBezTo>
                    <a:pt x="691" y="116"/>
                    <a:pt x="713" y="83"/>
                    <a:pt x="756" y="71"/>
                  </a:cubicBezTo>
                  <a:cubicBezTo>
                    <a:pt x="785" y="62"/>
                    <a:pt x="797" y="70"/>
                    <a:pt x="798" y="101"/>
                  </a:cubicBezTo>
                  <a:cubicBezTo>
                    <a:pt x="801" y="187"/>
                    <a:pt x="806" y="273"/>
                    <a:pt x="805" y="359"/>
                  </a:cubicBez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6" name="Freeform 32">
              <a:extLst>
                <a:ext uri="{FF2B5EF4-FFF2-40B4-BE49-F238E27FC236}">
                  <a16:creationId xmlns:a16="http://schemas.microsoft.com/office/drawing/2014/main" id="{E006D259-1D2A-4D4E-93F4-D23C9E16B6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8" y="2048"/>
              <a:ext cx="80" cy="138"/>
            </a:xfrm>
            <a:custGeom>
              <a:avLst/>
              <a:gdLst>
                <a:gd name="T0" fmla="*/ 795 w 869"/>
                <a:gd name="T1" fmla="*/ 1021 h 1482"/>
                <a:gd name="T2" fmla="*/ 777 w 869"/>
                <a:gd name="T3" fmla="*/ 842 h 1482"/>
                <a:gd name="T4" fmla="*/ 642 w 869"/>
                <a:gd name="T5" fmla="*/ 641 h 1482"/>
                <a:gd name="T6" fmla="*/ 465 w 869"/>
                <a:gd name="T7" fmla="*/ 552 h 1482"/>
                <a:gd name="T8" fmla="*/ 269 w 869"/>
                <a:gd name="T9" fmla="*/ 388 h 1482"/>
                <a:gd name="T10" fmla="*/ 234 w 869"/>
                <a:gd name="T11" fmla="*/ 231 h 1482"/>
                <a:gd name="T12" fmla="*/ 108 w 869"/>
                <a:gd name="T13" fmla="*/ 8 h 1482"/>
                <a:gd name="T14" fmla="*/ 4 w 869"/>
                <a:gd name="T15" fmla="*/ 239 h 1482"/>
                <a:gd name="T16" fmla="*/ 19 w 869"/>
                <a:gd name="T17" fmla="*/ 560 h 1482"/>
                <a:gd name="T18" fmla="*/ 270 w 869"/>
                <a:gd name="T19" fmla="*/ 908 h 1482"/>
                <a:gd name="T20" fmla="*/ 315 w 869"/>
                <a:gd name="T21" fmla="*/ 1025 h 1482"/>
                <a:gd name="T22" fmla="*/ 249 w 869"/>
                <a:gd name="T23" fmla="*/ 1350 h 1482"/>
                <a:gd name="T24" fmla="*/ 558 w 869"/>
                <a:gd name="T25" fmla="*/ 1482 h 1482"/>
                <a:gd name="T26" fmla="*/ 745 w 869"/>
                <a:gd name="T27" fmla="*/ 1478 h 1482"/>
                <a:gd name="T28" fmla="*/ 864 w 869"/>
                <a:gd name="T29" fmla="*/ 1118 h 1482"/>
                <a:gd name="T30" fmla="*/ 155 w 869"/>
                <a:gd name="T31" fmla="*/ 706 h 1482"/>
                <a:gd name="T32" fmla="*/ 64 w 869"/>
                <a:gd name="T33" fmla="*/ 337 h 1482"/>
                <a:gd name="T34" fmla="*/ 104 w 869"/>
                <a:gd name="T35" fmla="*/ 70 h 1482"/>
                <a:gd name="T36" fmla="*/ 173 w 869"/>
                <a:gd name="T37" fmla="*/ 222 h 1482"/>
                <a:gd name="T38" fmla="*/ 184 w 869"/>
                <a:gd name="T39" fmla="*/ 415 h 1482"/>
                <a:gd name="T40" fmla="*/ 360 w 869"/>
                <a:gd name="T41" fmla="*/ 749 h 1482"/>
                <a:gd name="T42" fmla="*/ 401 w 869"/>
                <a:gd name="T43" fmla="*/ 703 h 1482"/>
                <a:gd name="T44" fmla="*/ 223 w 869"/>
                <a:gd name="T45" fmla="*/ 525 h 1482"/>
                <a:gd name="T46" fmla="*/ 287 w 869"/>
                <a:gd name="T47" fmla="*/ 462 h 1482"/>
                <a:gd name="T48" fmla="*/ 426 w 869"/>
                <a:gd name="T49" fmla="*/ 600 h 1482"/>
                <a:gd name="T50" fmla="*/ 604 w 869"/>
                <a:gd name="T51" fmla="*/ 690 h 1482"/>
                <a:gd name="T52" fmla="*/ 715 w 869"/>
                <a:gd name="T53" fmla="*/ 845 h 1482"/>
                <a:gd name="T54" fmla="*/ 628 w 869"/>
                <a:gd name="T55" fmla="*/ 1010 h 1482"/>
                <a:gd name="T56" fmla="*/ 385 w 869"/>
                <a:gd name="T57" fmla="*/ 993 h 1482"/>
                <a:gd name="T58" fmla="*/ 736 w 869"/>
                <a:gd name="T59" fmla="*/ 1417 h 1482"/>
                <a:gd name="T60" fmla="*/ 379 w 869"/>
                <a:gd name="T61" fmla="*/ 1421 h 1482"/>
                <a:gd name="T62" fmla="*/ 308 w 869"/>
                <a:gd name="T63" fmla="*/ 1142 h 1482"/>
                <a:gd name="T64" fmla="*/ 556 w 869"/>
                <a:gd name="T65" fmla="*/ 1074 h 1482"/>
                <a:gd name="T66" fmla="*/ 738 w 869"/>
                <a:gd name="T67" fmla="*/ 1070 h 1482"/>
                <a:gd name="T68" fmla="*/ 804 w 869"/>
                <a:gd name="T69" fmla="*/ 1146 h 1482"/>
                <a:gd name="T70" fmla="*/ 736 w 869"/>
                <a:gd name="T71" fmla="*/ 1417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9" h="1482">
                  <a:moveTo>
                    <a:pt x="864" y="1118"/>
                  </a:moveTo>
                  <a:cubicBezTo>
                    <a:pt x="862" y="1073"/>
                    <a:pt x="836" y="1040"/>
                    <a:pt x="795" y="1021"/>
                  </a:cubicBezTo>
                  <a:cubicBezTo>
                    <a:pt x="784" y="1015"/>
                    <a:pt x="781" y="1009"/>
                    <a:pt x="781" y="998"/>
                  </a:cubicBezTo>
                  <a:cubicBezTo>
                    <a:pt x="780" y="946"/>
                    <a:pt x="779" y="894"/>
                    <a:pt x="777" y="842"/>
                  </a:cubicBezTo>
                  <a:cubicBezTo>
                    <a:pt x="776" y="798"/>
                    <a:pt x="759" y="759"/>
                    <a:pt x="728" y="728"/>
                  </a:cubicBezTo>
                  <a:cubicBezTo>
                    <a:pt x="699" y="699"/>
                    <a:pt x="669" y="671"/>
                    <a:pt x="642" y="641"/>
                  </a:cubicBezTo>
                  <a:cubicBezTo>
                    <a:pt x="605" y="601"/>
                    <a:pt x="561" y="578"/>
                    <a:pt x="508" y="573"/>
                  </a:cubicBezTo>
                  <a:cubicBezTo>
                    <a:pt x="490" y="572"/>
                    <a:pt x="477" y="564"/>
                    <a:pt x="465" y="552"/>
                  </a:cubicBezTo>
                  <a:cubicBezTo>
                    <a:pt x="424" y="509"/>
                    <a:pt x="381" y="468"/>
                    <a:pt x="340" y="425"/>
                  </a:cubicBezTo>
                  <a:cubicBezTo>
                    <a:pt x="320" y="405"/>
                    <a:pt x="297" y="391"/>
                    <a:pt x="269" y="388"/>
                  </a:cubicBezTo>
                  <a:cubicBezTo>
                    <a:pt x="259" y="387"/>
                    <a:pt x="255" y="382"/>
                    <a:pt x="252" y="373"/>
                  </a:cubicBezTo>
                  <a:cubicBezTo>
                    <a:pt x="239" y="326"/>
                    <a:pt x="229" y="280"/>
                    <a:pt x="234" y="231"/>
                  </a:cubicBezTo>
                  <a:cubicBezTo>
                    <a:pt x="237" y="209"/>
                    <a:pt x="236" y="187"/>
                    <a:pt x="237" y="165"/>
                  </a:cubicBezTo>
                  <a:cubicBezTo>
                    <a:pt x="241" y="85"/>
                    <a:pt x="187" y="20"/>
                    <a:pt x="108" y="8"/>
                  </a:cubicBezTo>
                  <a:cubicBezTo>
                    <a:pt x="55" y="0"/>
                    <a:pt x="12" y="36"/>
                    <a:pt x="10" y="89"/>
                  </a:cubicBezTo>
                  <a:cubicBezTo>
                    <a:pt x="8" y="139"/>
                    <a:pt x="5" y="189"/>
                    <a:pt x="4" y="239"/>
                  </a:cubicBezTo>
                  <a:cubicBezTo>
                    <a:pt x="3" y="292"/>
                    <a:pt x="0" y="344"/>
                    <a:pt x="3" y="397"/>
                  </a:cubicBezTo>
                  <a:cubicBezTo>
                    <a:pt x="6" y="451"/>
                    <a:pt x="14" y="505"/>
                    <a:pt x="19" y="560"/>
                  </a:cubicBezTo>
                  <a:cubicBezTo>
                    <a:pt x="26" y="635"/>
                    <a:pt x="58" y="698"/>
                    <a:pt x="113" y="751"/>
                  </a:cubicBezTo>
                  <a:cubicBezTo>
                    <a:pt x="166" y="802"/>
                    <a:pt x="217" y="855"/>
                    <a:pt x="270" y="908"/>
                  </a:cubicBezTo>
                  <a:cubicBezTo>
                    <a:pt x="297" y="935"/>
                    <a:pt x="316" y="966"/>
                    <a:pt x="324" y="1004"/>
                  </a:cubicBezTo>
                  <a:cubicBezTo>
                    <a:pt x="327" y="1014"/>
                    <a:pt x="326" y="1020"/>
                    <a:pt x="315" y="1025"/>
                  </a:cubicBezTo>
                  <a:cubicBezTo>
                    <a:pt x="268" y="1050"/>
                    <a:pt x="246" y="1090"/>
                    <a:pt x="247" y="1143"/>
                  </a:cubicBezTo>
                  <a:cubicBezTo>
                    <a:pt x="248" y="1212"/>
                    <a:pt x="249" y="1281"/>
                    <a:pt x="249" y="1350"/>
                  </a:cubicBezTo>
                  <a:cubicBezTo>
                    <a:pt x="250" y="1432"/>
                    <a:pt x="300" y="1482"/>
                    <a:pt x="382" y="1482"/>
                  </a:cubicBezTo>
                  <a:cubicBezTo>
                    <a:pt x="440" y="1482"/>
                    <a:pt x="499" y="1482"/>
                    <a:pt x="558" y="1482"/>
                  </a:cubicBezTo>
                  <a:cubicBezTo>
                    <a:pt x="558" y="1478"/>
                    <a:pt x="558" y="1478"/>
                    <a:pt x="558" y="1478"/>
                  </a:cubicBezTo>
                  <a:cubicBezTo>
                    <a:pt x="620" y="1478"/>
                    <a:pt x="683" y="1479"/>
                    <a:pt x="745" y="1478"/>
                  </a:cubicBezTo>
                  <a:cubicBezTo>
                    <a:pt x="812" y="1477"/>
                    <a:pt x="864" y="1431"/>
                    <a:pt x="866" y="1364"/>
                  </a:cubicBezTo>
                  <a:cubicBezTo>
                    <a:pt x="869" y="1282"/>
                    <a:pt x="867" y="1200"/>
                    <a:pt x="864" y="1118"/>
                  </a:cubicBezTo>
                  <a:close/>
                  <a:moveTo>
                    <a:pt x="318" y="869"/>
                  </a:moveTo>
                  <a:cubicBezTo>
                    <a:pt x="263" y="814"/>
                    <a:pt x="210" y="760"/>
                    <a:pt x="155" y="706"/>
                  </a:cubicBezTo>
                  <a:cubicBezTo>
                    <a:pt x="111" y="663"/>
                    <a:pt x="85" y="613"/>
                    <a:pt x="81" y="551"/>
                  </a:cubicBezTo>
                  <a:cubicBezTo>
                    <a:pt x="76" y="480"/>
                    <a:pt x="65" y="408"/>
                    <a:pt x="64" y="337"/>
                  </a:cubicBezTo>
                  <a:cubicBezTo>
                    <a:pt x="62" y="257"/>
                    <a:pt x="68" y="177"/>
                    <a:pt x="71" y="97"/>
                  </a:cubicBezTo>
                  <a:cubicBezTo>
                    <a:pt x="72" y="74"/>
                    <a:pt x="81" y="66"/>
                    <a:pt x="104" y="70"/>
                  </a:cubicBezTo>
                  <a:cubicBezTo>
                    <a:pt x="142" y="76"/>
                    <a:pt x="173" y="110"/>
                    <a:pt x="174" y="148"/>
                  </a:cubicBezTo>
                  <a:cubicBezTo>
                    <a:pt x="175" y="173"/>
                    <a:pt x="176" y="198"/>
                    <a:pt x="173" y="222"/>
                  </a:cubicBezTo>
                  <a:cubicBezTo>
                    <a:pt x="166" y="279"/>
                    <a:pt x="176" y="333"/>
                    <a:pt x="192" y="387"/>
                  </a:cubicBezTo>
                  <a:cubicBezTo>
                    <a:pt x="195" y="399"/>
                    <a:pt x="194" y="406"/>
                    <a:pt x="184" y="415"/>
                  </a:cubicBezTo>
                  <a:cubicBezTo>
                    <a:pt x="140" y="454"/>
                    <a:pt x="135" y="522"/>
                    <a:pt x="177" y="565"/>
                  </a:cubicBezTo>
                  <a:cubicBezTo>
                    <a:pt x="236" y="628"/>
                    <a:pt x="298" y="688"/>
                    <a:pt x="360" y="749"/>
                  </a:cubicBezTo>
                  <a:cubicBezTo>
                    <a:pt x="374" y="763"/>
                    <a:pt x="393" y="763"/>
                    <a:pt x="405" y="751"/>
                  </a:cubicBezTo>
                  <a:cubicBezTo>
                    <a:pt x="418" y="737"/>
                    <a:pt x="417" y="720"/>
                    <a:pt x="401" y="703"/>
                  </a:cubicBezTo>
                  <a:cubicBezTo>
                    <a:pt x="346" y="648"/>
                    <a:pt x="291" y="593"/>
                    <a:pt x="236" y="538"/>
                  </a:cubicBezTo>
                  <a:cubicBezTo>
                    <a:pt x="232" y="533"/>
                    <a:pt x="227" y="529"/>
                    <a:pt x="223" y="525"/>
                  </a:cubicBezTo>
                  <a:cubicBezTo>
                    <a:pt x="206" y="505"/>
                    <a:pt x="207" y="479"/>
                    <a:pt x="224" y="462"/>
                  </a:cubicBezTo>
                  <a:cubicBezTo>
                    <a:pt x="242" y="445"/>
                    <a:pt x="268" y="445"/>
                    <a:pt x="287" y="462"/>
                  </a:cubicBezTo>
                  <a:cubicBezTo>
                    <a:pt x="293" y="467"/>
                    <a:pt x="299" y="473"/>
                    <a:pt x="304" y="478"/>
                  </a:cubicBezTo>
                  <a:cubicBezTo>
                    <a:pt x="345" y="519"/>
                    <a:pt x="386" y="559"/>
                    <a:pt x="426" y="600"/>
                  </a:cubicBezTo>
                  <a:cubicBezTo>
                    <a:pt x="444" y="620"/>
                    <a:pt x="465" y="632"/>
                    <a:pt x="491" y="633"/>
                  </a:cubicBezTo>
                  <a:cubicBezTo>
                    <a:pt x="537" y="636"/>
                    <a:pt x="573" y="656"/>
                    <a:pt x="604" y="690"/>
                  </a:cubicBezTo>
                  <a:cubicBezTo>
                    <a:pt x="628" y="717"/>
                    <a:pt x="655" y="742"/>
                    <a:pt x="681" y="768"/>
                  </a:cubicBezTo>
                  <a:cubicBezTo>
                    <a:pt x="702" y="789"/>
                    <a:pt x="715" y="814"/>
                    <a:pt x="715" y="845"/>
                  </a:cubicBezTo>
                  <a:cubicBezTo>
                    <a:pt x="715" y="898"/>
                    <a:pt x="715" y="952"/>
                    <a:pt x="715" y="1010"/>
                  </a:cubicBezTo>
                  <a:cubicBezTo>
                    <a:pt x="687" y="1010"/>
                    <a:pt x="657" y="1009"/>
                    <a:pt x="628" y="1010"/>
                  </a:cubicBezTo>
                  <a:cubicBezTo>
                    <a:pt x="555" y="1010"/>
                    <a:pt x="482" y="1011"/>
                    <a:pt x="408" y="1012"/>
                  </a:cubicBezTo>
                  <a:cubicBezTo>
                    <a:pt x="394" y="1012"/>
                    <a:pt x="388" y="1009"/>
                    <a:pt x="385" y="993"/>
                  </a:cubicBezTo>
                  <a:cubicBezTo>
                    <a:pt x="376" y="945"/>
                    <a:pt x="353" y="903"/>
                    <a:pt x="318" y="869"/>
                  </a:cubicBezTo>
                  <a:close/>
                  <a:moveTo>
                    <a:pt x="736" y="1417"/>
                  </a:moveTo>
                  <a:cubicBezTo>
                    <a:pt x="633" y="1418"/>
                    <a:pt x="530" y="1419"/>
                    <a:pt x="427" y="1420"/>
                  </a:cubicBezTo>
                  <a:cubicBezTo>
                    <a:pt x="411" y="1420"/>
                    <a:pt x="395" y="1421"/>
                    <a:pt x="379" y="1421"/>
                  </a:cubicBezTo>
                  <a:cubicBezTo>
                    <a:pt x="335" y="1420"/>
                    <a:pt x="311" y="1396"/>
                    <a:pt x="311" y="1352"/>
                  </a:cubicBezTo>
                  <a:cubicBezTo>
                    <a:pt x="310" y="1282"/>
                    <a:pt x="309" y="1212"/>
                    <a:pt x="308" y="1142"/>
                  </a:cubicBezTo>
                  <a:cubicBezTo>
                    <a:pt x="308" y="1101"/>
                    <a:pt x="333" y="1074"/>
                    <a:pt x="374" y="1074"/>
                  </a:cubicBezTo>
                  <a:cubicBezTo>
                    <a:pt x="435" y="1073"/>
                    <a:pt x="495" y="1074"/>
                    <a:pt x="556" y="1074"/>
                  </a:cubicBezTo>
                  <a:cubicBezTo>
                    <a:pt x="556" y="1072"/>
                    <a:pt x="556" y="1071"/>
                    <a:pt x="556" y="1070"/>
                  </a:cubicBezTo>
                  <a:cubicBezTo>
                    <a:pt x="616" y="1070"/>
                    <a:pt x="677" y="1069"/>
                    <a:pt x="738" y="1070"/>
                  </a:cubicBezTo>
                  <a:cubicBezTo>
                    <a:pt x="769" y="1070"/>
                    <a:pt x="793" y="1086"/>
                    <a:pt x="800" y="1113"/>
                  </a:cubicBezTo>
                  <a:cubicBezTo>
                    <a:pt x="803" y="1123"/>
                    <a:pt x="804" y="1135"/>
                    <a:pt x="804" y="1146"/>
                  </a:cubicBezTo>
                  <a:cubicBezTo>
                    <a:pt x="805" y="1213"/>
                    <a:pt x="806" y="1281"/>
                    <a:pt x="806" y="1348"/>
                  </a:cubicBezTo>
                  <a:cubicBezTo>
                    <a:pt x="806" y="1392"/>
                    <a:pt x="781" y="1417"/>
                    <a:pt x="736" y="1417"/>
                  </a:cubicBez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7" name="Freeform 33">
              <a:extLst>
                <a:ext uri="{FF2B5EF4-FFF2-40B4-BE49-F238E27FC236}">
                  <a16:creationId xmlns:a16="http://schemas.microsoft.com/office/drawing/2014/main" id="{05B756BA-AB2A-4A3D-9C62-5F2CD9C461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9" y="2013"/>
              <a:ext cx="85" cy="90"/>
            </a:xfrm>
            <a:custGeom>
              <a:avLst/>
              <a:gdLst>
                <a:gd name="T0" fmla="*/ 832 w 921"/>
                <a:gd name="T1" fmla="*/ 561 h 965"/>
                <a:gd name="T2" fmla="*/ 821 w 921"/>
                <a:gd name="T3" fmla="*/ 428 h 965"/>
                <a:gd name="T4" fmla="*/ 878 w 921"/>
                <a:gd name="T5" fmla="*/ 378 h 965"/>
                <a:gd name="T6" fmla="*/ 852 w 921"/>
                <a:gd name="T7" fmla="*/ 200 h 965"/>
                <a:gd name="T8" fmla="*/ 713 w 921"/>
                <a:gd name="T9" fmla="*/ 200 h 965"/>
                <a:gd name="T10" fmla="*/ 593 w 921"/>
                <a:gd name="T11" fmla="*/ 142 h 965"/>
                <a:gd name="T12" fmla="*/ 577 w 921"/>
                <a:gd name="T13" fmla="*/ 63 h 965"/>
                <a:gd name="T14" fmla="*/ 462 w 921"/>
                <a:gd name="T15" fmla="*/ 0 h 965"/>
                <a:gd name="T16" fmla="*/ 343 w 921"/>
                <a:gd name="T17" fmla="*/ 64 h 965"/>
                <a:gd name="T18" fmla="*/ 325 w 921"/>
                <a:gd name="T19" fmla="*/ 144 h 965"/>
                <a:gd name="T20" fmla="*/ 165 w 921"/>
                <a:gd name="T21" fmla="*/ 178 h 965"/>
                <a:gd name="T22" fmla="*/ 19 w 921"/>
                <a:gd name="T23" fmla="*/ 284 h 965"/>
                <a:gd name="T24" fmla="*/ 87 w 921"/>
                <a:gd name="T25" fmla="*/ 405 h 965"/>
                <a:gd name="T26" fmla="*/ 99 w 921"/>
                <a:gd name="T27" fmla="*/ 540 h 965"/>
                <a:gd name="T28" fmla="*/ 44 w 921"/>
                <a:gd name="T29" fmla="*/ 587 h 965"/>
                <a:gd name="T30" fmla="*/ 68 w 921"/>
                <a:gd name="T31" fmla="*/ 767 h 965"/>
                <a:gd name="T32" fmla="*/ 205 w 921"/>
                <a:gd name="T33" fmla="*/ 767 h 965"/>
                <a:gd name="T34" fmla="*/ 327 w 921"/>
                <a:gd name="T35" fmla="*/ 824 h 965"/>
                <a:gd name="T36" fmla="*/ 344 w 921"/>
                <a:gd name="T37" fmla="*/ 907 h 965"/>
                <a:gd name="T38" fmla="*/ 516 w 921"/>
                <a:gd name="T39" fmla="*/ 964 h 965"/>
                <a:gd name="T40" fmla="*/ 579 w 921"/>
                <a:gd name="T41" fmla="*/ 846 h 965"/>
                <a:gd name="T42" fmla="*/ 685 w 921"/>
                <a:gd name="T43" fmla="*/ 771 h 965"/>
                <a:gd name="T44" fmla="*/ 759 w 921"/>
                <a:gd name="T45" fmla="*/ 793 h 965"/>
                <a:gd name="T46" fmla="*/ 900 w 921"/>
                <a:gd name="T47" fmla="*/ 684 h 965"/>
                <a:gd name="T48" fmla="*/ 843 w 921"/>
                <a:gd name="T49" fmla="*/ 661 h 965"/>
                <a:gd name="T50" fmla="*/ 779 w 921"/>
                <a:gd name="T51" fmla="*/ 733 h 965"/>
                <a:gd name="T52" fmla="*/ 672 w 921"/>
                <a:gd name="T53" fmla="*/ 703 h 965"/>
                <a:gd name="T54" fmla="*/ 516 w 921"/>
                <a:gd name="T55" fmla="*/ 814 h 965"/>
                <a:gd name="T56" fmla="*/ 499 w 921"/>
                <a:gd name="T57" fmla="*/ 903 h 965"/>
                <a:gd name="T58" fmla="*/ 404 w 921"/>
                <a:gd name="T59" fmla="*/ 886 h 965"/>
                <a:gd name="T60" fmla="*/ 377 w 921"/>
                <a:gd name="T61" fmla="*/ 777 h 965"/>
                <a:gd name="T62" fmla="*/ 202 w 921"/>
                <a:gd name="T63" fmla="*/ 698 h 965"/>
                <a:gd name="T64" fmla="*/ 115 w 921"/>
                <a:gd name="T65" fmla="*/ 727 h 965"/>
                <a:gd name="T66" fmla="*/ 85 w 921"/>
                <a:gd name="T67" fmla="*/ 634 h 965"/>
                <a:gd name="T68" fmla="*/ 164 w 921"/>
                <a:gd name="T69" fmla="*/ 554 h 965"/>
                <a:gd name="T70" fmla="*/ 142 w 921"/>
                <a:gd name="T71" fmla="*/ 366 h 965"/>
                <a:gd name="T72" fmla="*/ 77 w 921"/>
                <a:gd name="T73" fmla="*/ 308 h 965"/>
                <a:gd name="T74" fmla="*/ 196 w 921"/>
                <a:gd name="T75" fmla="*/ 266 h 965"/>
                <a:gd name="T76" fmla="*/ 375 w 921"/>
                <a:gd name="T77" fmla="*/ 191 h 965"/>
                <a:gd name="T78" fmla="*/ 404 w 921"/>
                <a:gd name="T79" fmla="*/ 66 h 965"/>
                <a:gd name="T80" fmla="*/ 516 w 921"/>
                <a:gd name="T81" fmla="*/ 147 h 965"/>
                <a:gd name="T82" fmla="*/ 670 w 921"/>
                <a:gd name="T83" fmla="*/ 263 h 965"/>
                <a:gd name="T84" fmla="*/ 795 w 921"/>
                <a:gd name="T85" fmla="*/ 225 h 965"/>
                <a:gd name="T86" fmla="*/ 838 w 921"/>
                <a:gd name="T87" fmla="*/ 330 h 965"/>
                <a:gd name="T88" fmla="*/ 756 w 921"/>
                <a:gd name="T89" fmla="*/ 411 h 965"/>
                <a:gd name="T90" fmla="*/ 774 w 921"/>
                <a:gd name="T91" fmla="*/ 600 h 965"/>
                <a:gd name="T92" fmla="*/ 843 w 921"/>
                <a:gd name="T93" fmla="*/ 661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21" h="965">
                  <a:moveTo>
                    <a:pt x="873" y="585"/>
                  </a:moveTo>
                  <a:cubicBezTo>
                    <a:pt x="860" y="577"/>
                    <a:pt x="845" y="571"/>
                    <a:pt x="832" y="561"/>
                  </a:cubicBezTo>
                  <a:cubicBezTo>
                    <a:pt x="826" y="556"/>
                    <a:pt x="822" y="547"/>
                    <a:pt x="822" y="539"/>
                  </a:cubicBezTo>
                  <a:cubicBezTo>
                    <a:pt x="821" y="502"/>
                    <a:pt x="822" y="465"/>
                    <a:pt x="821" y="428"/>
                  </a:cubicBezTo>
                  <a:cubicBezTo>
                    <a:pt x="821" y="417"/>
                    <a:pt x="822" y="411"/>
                    <a:pt x="832" y="405"/>
                  </a:cubicBezTo>
                  <a:cubicBezTo>
                    <a:pt x="848" y="397"/>
                    <a:pt x="863" y="388"/>
                    <a:pt x="878" y="378"/>
                  </a:cubicBezTo>
                  <a:cubicBezTo>
                    <a:pt x="910" y="357"/>
                    <a:pt x="920" y="320"/>
                    <a:pt x="902" y="287"/>
                  </a:cubicBezTo>
                  <a:cubicBezTo>
                    <a:pt x="887" y="257"/>
                    <a:pt x="870" y="228"/>
                    <a:pt x="852" y="200"/>
                  </a:cubicBezTo>
                  <a:cubicBezTo>
                    <a:pt x="831" y="166"/>
                    <a:pt x="793" y="156"/>
                    <a:pt x="757" y="176"/>
                  </a:cubicBezTo>
                  <a:cubicBezTo>
                    <a:pt x="742" y="183"/>
                    <a:pt x="728" y="193"/>
                    <a:pt x="713" y="200"/>
                  </a:cubicBezTo>
                  <a:cubicBezTo>
                    <a:pt x="707" y="203"/>
                    <a:pt x="697" y="202"/>
                    <a:pt x="691" y="199"/>
                  </a:cubicBezTo>
                  <a:cubicBezTo>
                    <a:pt x="658" y="181"/>
                    <a:pt x="625" y="162"/>
                    <a:pt x="593" y="142"/>
                  </a:cubicBezTo>
                  <a:cubicBezTo>
                    <a:pt x="587" y="138"/>
                    <a:pt x="581" y="130"/>
                    <a:pt x="580" y="123"/>
                  </a:cubicBezTo>
                  <a:cubicBezTo>
                    <a:pt x="578" y="103"/>
                    <a:pt x="579" y="83"/>
                    <a:pt x="577" y="63"/>
                  </a:cubicBezTo>
                  <a:cubicBezTo>
                    <a:pt x="573" y="30"/>
                    <a:pt x="552" y="8"/>
                    <a:pt x="519" y="4"/>
                  </a:cubicBezTo>
                  <a:cubicBezTo>
                    <a:pt x="500" y="1"/>
                    <a:pt x="481" y="1"/>
                    <a:pt x="462" y="0"/>
                  </a:cubicBezTo>
                  <a:cubicBezTo>
                    <a:pt x="442" y="1"/>
                    <a:pt x="422" y="1"/>
                    <a:pt x="402" y="3"/>
                  </a:cubicBezTo>
                  <a:cubicBezTo>
                    <a:pt x="368" y="8"/>
                    <a:pt x="347" y="30"/>
                    <a:pt x="343" y="64"/>
                  </a:cubicBezTo>
                  <a:cubicBezTo>
                    <a:pt x="341" y="83"/>
                    <a:pt x="340" y="101"/>
                    <a:pt x="341" y="120"/>
                  </a:cubicBezTo>
                  <a:cubicBezTo>
                    <a:pt x="341" y="132"/>
                    <a:pt x="337" y="139"/>
                    <a:pt x="325" y="144"/>
                  </a:cubicBezTo>
                  <a:cubicBezTo>
                    <a:pt x="304" y="152"/>
                    <a:pt x="281" y="160"/>
                    <a:pt x="265" y="175"/>
                  </a:cubicBezTo>
                  <a:cubicBezTo>
                    <a:pt x="231" y="207"/>
                    <a:pt x="202" y="204"/>
                    <a:pt x="165" y="178"/>
                  </a:cubicBezTo>
                  <a:cubicBezTo>
                    <a:pt x="129" y="152"/>
                    <a:pt x="88" y="165"/>
                    <a:pt x="65" y="204"/>
                  </a:cubicBezTo>
                  <a:cubicBezTo>
                    <a:pt x="49" y="231"/>
                    <a:pt x="34" y="257"/>
                    <a:pt x="19" y="284"/>
                  </a:cubicBezTo>
                  <a:cubicBezTo>
                    <a:pt x="0" y="318"/>
                    <a:pt x="10" y="357"/>
                    <a:pt x="42" y="379"/>
                  </a:cubicBezTo>
                  <a:cubicBezTo>
                    <a:pt x="57" y="388"/>
                    <a:pt x="72" y="397"/>
                    <a:pt x="87" y="405"/>
                  </a:cubicBezTo>
                  <a:cubicBezTo>
                    <a:pt x="97" y="410"/>
                    <a:pt x="99" y="417"/>
                    <a:pt x="99" y="429"/>
                  </a:cubicBezTo>
                  <a:cubicBezTo>
                    <a:pt x="98" y="466"/>
                    <a:pt x="98" y="503"/>
                    <a:pt x="99" y="540"/>
                  </a:cubicBezTo>
                  <a:cubicBezTo>
                    <a:pt x="99" y="551"/>
                    <a:pt x="97" y="557"/>
                    <a:pt x="88" y="562"/>
                  </a:cubicBezTo>
                  <a:cubicBezTo>
                    <a:pt x="73" y="570"/>
                    <a:pt x="59" y="578"/>
                    <a:pt x="44" y="587"/>
                  </a:cubicBezTo>
                  <a:cubicBezTo>
                    <a:pt x="11" y="608"/>
                    <a:pt x="0" y="647"/>
                    <a:pt x="18" y="681"/>
                  </a:cubicBezTo>
                  <a:cubicBezTo>
                    <a:pt x="34" y="710"/>
                    <a:pt x="51" y="739"/>
                    <a:pt x="68" y="767"/>
                  </a:cubicBezTo>
                  <a:cubicBezTo>
                    <a:pt x="90" y="802"/>
                    <a:pt x="127" y="811"/>
                    <a:pt x="164" y="791"/>
                  </a:cubicBezTo>
                  <a:cubicBezTo>
                    <a:pt x="178" y="784"/>
                    <a:pt x="192" y="776"/>
                    <a:pt x="205" y="767"/>
                  </a:cubicBezTo>
                  <a:cubicBezTo>
                    <a:pt x="215" y="761"/>
                    <a:pt x="223" y="763"/>
                    <a:pt x="232" y="769"/>
                  </a:cubicBezTo>
                  <a:cubicBezTo>
                    <a:pt x="263" y="788"/>
                    <a:pt x="295" y="807"/>
                    <a:pt x="327" y="824"/>
                  </a:cubicBezTo>
                  <a:cubicBezTo>
                    <a:pt x="336" y="829"/>
                    <a:pt x="341" y="834"/>
                    <a:pt x="341" y="845"/>
                  </a:cubicBezTo>
                  <a:cubicBezTo>
                    <a:pt x="341" y="866"/>
                    <a:pt x="341" y="886"/>
                    <a:pt x="344" y="907"/>
                  </a:cubicBezTo>
                  <a:cubicBezTo>
                    <a:pt x="347" y="938"/>
                    <a:pt x="374" y="963"/>
                    <a:pt x="406" y="964"/>
                  </a:cubicBezTo>
                  <a:cubicBezTo>
                    <a:pt x="442" y="965"/>
                    <a:pt x="479" y="965"/>
                    <a:pt x="516" y="964"/>
                  </a:cubicBezTo>
                  <a:cubicBezTo>
                    <a:pt x="547" y="963"/>
                    <a:pt x="573" y="939"/>
                    <a:pt x="576" y="908"/>
                  </a:cubicBezTo>
                  <a:cubicBezTo>
                    <a:pt x="579" y="887"/>
                    <a:pt x="579" y="866"/>
                    <a:pt x="579" y="846"/>
                  </a:cubicBezTo>
                  <a:cubicBezTo>
                    <a:pt x="579" y="834"/>
                    <a:pt x="584" y="829"/>
                    <a:pt x="594" y="824"/>
                  </a:cubicBezTo>
                  <a:cubicBezTo>
                    <a:pt x="625" y="807"/>
                    <a:pt x="656" y="790"/>
                    <a:pt x="685" y="771"/>
                  </a:cubicBezTo>
                  <a:cubicBezTo>
                    <a:pt x="698" y="763"/>
                    <a:pt x="707" y="761"/>
                    <a:pt x="719" y="770"/>
                  </a:cubicBezTo>
                  <a:cubicBezTo>
                    <a:pt x="732" y="778"/>
                    <a:pt x="745" y="786"/>
                    <a:pt x="759" y="793"/>
                  </a:cubicBezTo>
                  <a:cubicBezTo>
                    <a:pt x="794" y="811"/>
                    <a:pt x="832" y="801"/>
                    <a:pt x="852" y="767"/>
                  </a:cubicBezTo>
                  <a:cubicBezTo>
                    <a:pt x="869" y="739"/>
                    <a:pt x="885" y="712"/>
                    <a:pt x="900" y="684"/>
                  </a:cubicBezTo>
                  <a:cubicBezTo>
                    <a:pt x="921" y="646"/>
                    <a:pt x="910" y="607"/>
                    <a:pt x="873" y="585"/>
                  </a:cubicBezTo>
                  <a:close/>
                  <a:moveTo>
                    <a:pt x="843" y="661"/>
                  </a:moveTo>
                  <a:cubicBezTo>
                    <a:pt x="830" y="682"/>
                    <a:pt x="817" y="704"/>
                    <a:pt x="805" y="726"/>
                  </a:cubicBezTo>
                  <a:cubicBezTo>
                    <a:pt x="798" y="738"/>
                    <a:pt x="791" y="741"/>
                    <a:pt x="779" y="733"/>
                  </a:cubicBezTo>
                  <a:cubicBezTo>
                    <a:pt x="759" y="721"/>
                    <a:pt x="738" y="709"/>
                    <a:pt x="717" y="697"/>
                  </a:cubicBezTo>
                  <a:cubicBezTo>
                    <a:pt x="701" y="688"/>
                    <a:pt x="686" y="689"/>
                    <a:pt x="672" y="703"/>
                  </a:cubicBezTo>
                  <a:cubicBezTo>
                    <a:pt x="635" y="738"/>
                    <a:pt x="592" y="762"/>
                    <a:pt x="543" y="777"/>
                  </a:cubicBezTo>
                  <a:cubicBezTo>
                    <a:pt x="525" y="782"/>
                    <a:pt x="516" y="795"/>
                    <a:pt x="516" y="814"/>
                  </a:cubicBezTo>
                  <a:cubicBezTo>
                    <a:pt x="516" y="838"/>
                    <a:pt x="516" y="862"/>
                    <a:pt x="516" y="886"/>
                  </a:cubicBezTo>
                  <a:cubicBezTo>
                    <a:pt x="517" y="899"/>
                    <a:pt x="512" y="904"/>
                    <a:pt x="499" y="903"/>
                  </a:cubicBezTo>
                  <a:cubicBezTo>
                    <a:pt x="473" y="903"/>
                    <a:pt x="447" y="903"/>
                    <a:pt x="421" y="903"/>
                  </a:cubicBezTo>
                  <a:cubicBezTo>
                    <a:pt x="408" y="904"/>
                    <a:pt x="403" y="900"/>
                    <a:pt x="404" y="886"/>
                  </a:cubicBezTo>
                  <a:cubicBezTo>
                    <a:pt x="404" y="862"/>
                    <a:pt x="404" y="838"/>
                    <a:pt x="404" y="814"/>
                  </a:cubicBezTo>
                  <a:cubicBezTo>
                    <a:pt x="404" y="795"/>
                    <a:pt x="395" y="783"/>
                    <a:pt x="377" y="777"/>
                  </a:cubicBezTo>
                  <a:cubicBezTo>
                    <a:pt x="329" y="762"/>
                    <a:pt x="285" y="739"/>
                    <a:pt x="249" y="703"/>
                  </a:cubicBezTo>
                  <a:cubicBezTo>
                    <a:pt x="235" y="689"/>
                    <a:pt x="219" y="688"/>
                    <a:pt x="202" y="698"/>
                  </a:cubicBezTo>
                  <a:cubicBezTo>
                    <a:pt x="182" y="710"/>
                    <a:pt x="161" y="721"/>
                    <a:pt x="141" y="733"/>
                  </a:cubicBezTo>
                  <a:cubicBezTo>
                    <a:pt x="130" y="740"/>
                    <a:pt x="122" y="739"/>
                    <a:pt x="115" y="727"/>
                  </a:cubicBezTo>
                  <a:cubicBezTo>
                    <a:pt x="103" y="705"/>
                    <a:pt x="91" y="683"/>
                    <a:pt x="77" y="661"/>
                  </a:cubicBezTo>
                  <a:cubicBezTo>
                    <a:pt x="69" y="648"/>
                    <a:pt x="73" y="641"/>
                    <a:pt x="85" y="634"/>
                  </a:cubicBezTo>
                  <a:cubicBezTo>
                    <a:pt x="105" y="624"/>
                    <a:pt x="124" y="613"/>
                    <a:pt x="142" y="602"/>
                  </a:cubicBezTo>
                  <a:cubicBezTo>
                    <a:pt x="165" y="588"/>
                    <a:pt x="169" y="578"/>
                    <a:pt x="164" y="554"/>
                  </a:cubicBezTo>
                  <a:cubicBezTo>
                    <a:pt x="153" y="507"/>
                    <a:pt x="153" y="460"/>
                    <a:pt x="164" y="413"/>
                  </a:cubicBezTo>
                  <a:cubicBezTo>
                    <a:pt x="169" y="389"/>
                    <a:pt x="164" y="378"/>
                    <a:pt x="142" y="366"/>
                  </a:cubicBezTo>
                  <a:cubicBezTo>
                    <a:pt x="123" y="354"/>
                    <a:pt x="103" y="342"/>
                    <a:pt x="84" y="332"/>
                  </a:cubicBezTo>
                  <a:cubicBezTo>
                    <a:pt x="73" y="326"/>
                    <a:pt x="70" y="319"/>
                    <a:pt x="77" y="308"/>
                  </a:cubicBezTo>
                  <a:cubicBezTo>
                    <a:pt x="93" y="281"/>
                    <a:pt x="108" y="254"/>
                    <a:pt x="125" y="225"/>
                  </a:cubicBezTo>
                  <a:cubicBezTo>
                    <a:pt x="150" y="240"/>
                    <a:pt x="173" y="253"/>
                    <a:pt x="196" y="266"/>
                  </a:cubicBezTo>
                  <a:cubicBezTo>
                    <a:pt x="221" y="281"/>
                    <a:pt x="231" y="280"/>
                    <a:pt x="253" y="260"/>
                  </a:cubicBezTo>
                  <a:cubicBezTo>
                    <a:pt x="289" y="228"/>
                    <a:pt x="329" y="205"/>
                    <a:pt x="375" y="191"/>
                  </a:cubicBezTo>
                  <a:cubicBezTo>
                    <a:pt x="395" y="185"/>
                    <a:pt x="404" y="173"/>
                    <a:pt x="404" y="153"/>
                  </a:cubicBezTo>
                  <a:cubicBezTo>
                    <a:pt x="404" y="66"/>
                    <a:pt x="404" y="66"/>
                    <a:pt x="404" y="66"/>
                  </a:cubicBezTo>
                  <a:cubicBezTo>
                    <a:pt x="516" y="66"/>
                    <a:pt x="516" y="66"/>
                    <a:pt x="516" y="66"/>
                  </a:cubicBezTo>
                  <a:cubicBezTo>
                    <a:pt x="516" y="94"/>
                    <a:pt x="516" y="121"/>
                    <a:pt x="516" y="147"/>
                  </a:cubicBezTo>
                  <a:cubicBezTo>
                    <a:pt x="516" y="176"/>
                    <a:pt x="522" y="183"/>
                    <a:pt x="549" y="192"/>
                  </a:cubicBezTo>
                  <a:cubicBezTo>
                    <a:pt x="594" y="207"/>
                    <a:pt x="635" y="230"/>
                    <a:pt x="670" y="263"/>
                  </a:cubicBezTo>
                  <a:cubicBezTo>
                    <a:pt x="686" y="278"/>
                    <a:pt x="701" y="279"/>
                    <a:pt x="719" y="269"/>
                  </a:cubicBezTo>
                  <a:cubicBezTo>
                    <a:pt x="743" y="255"/>
                    <a:pt x="768" y="241"/>
                    <a:pt x="795" y="225"/>
                  </a:cubicBezTo>
                  <a:cubicBezTo>
                    <a:pt x="813" y="256"/>
                    <a:pt x="830" y="284"/>
                    <a:pt x="846" y="313"/>
                  </a:cubicBezTo>
                  <a:cubicBezTo>
                    <a:pt x="847" y="317"/>
                    <a:pt x="843" y="327"/>
                    <a:pt x="838" y="330"/>
                  </a:cubicBezTo>
                  <a:cubicBezTo>
                    <a:pt x="819" y="343"/>
                    <a:pt x="798" y="354"/>
                    <a:pt x="778" y="365"/>
                  </a:cubicBezTo>
                  <a:cubicBezTo>
                    <a:pt x="759" y="375"/>
                    <a:pt x="751" y="390"/>
                    <a:pt x="756" y="411"/>
                  </a:cubicBezTo>
                  <a:cubicBezTo>
                    <a:pt x="768" y="460"/>
                    <a:pt x="767" y="509"/>
                    <a:pt x="756" y="558"/>
                  </a:cubicBezTo>
                  <a:cubicBezTo>
                    <a:pt x="751" y="576"/>
                    <a:pt x="758" y="590"/>
                    <a:pt x="774" y="600"/>
                  </a:cubicBezTo>
                  <a:cubicBezTo>
                    <a:pt x="794" y="611"/>
                    <a:pt x="814" y="623"/>
                    <a:pt x="835" y="634"/>
                  </a:cubicBezTo>
                  <a:cubicBezTo>
                    <a:pt x="847" y="641"/>
                    <a:pt x="851" y="648"/>
                    <a:pt x="843" y="661"/>
                  </a:cubicBez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8" name="Freeform 34">
              <a:extLst>
                <a:ext uri="{FF2B5EF4-FFF2-40B4-BE49-F238E27FC236}">
                  <a16:creationId xmlns:a16="http://schemas.microsoft.com/office/drawing/2014/main" id="{C039BD90-92CD-45FC-AEEF-2FC53F2E1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" y="2151"/>
              <a:ext cx="10" cy="10"/>
            </a:xfrm>
            <a:custGeom>
              <a:avLst/>
              <a:gdLst>
                <a:gd name="T0" fmla="*/ 106 w 107"/>
                <a:gd name="T1" fmla="*/ 55 h 108"/>
                <a:gd name="T2" fmla="*/ 52 w 107"/>
                <a:gd name="T3" fmla="*/ 107 h 108"/>
                <a:gd name="T4" fmla="*/ 1 w 107"/>
                <a:gd name="T5" fmla="*/ 52 h 108"/>
                <a:gd name="T6" fmla="*/ 54 w 107"/>
                <a:gd name="T7" fmla="*/ 0 h 108"/>
                <a:gd name="T8" fmla="*/ 106 w 107"/>
                <a:gd name="T9" fmla="*/ 5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8">
                  <a:moveTo>
                    <a:pt x="106" y="55"/>
                  </a:moveTo>
                  <a:cubicBezTo>
                    <a:pt x="106" y="84"/>
                    <a:pt x="81" y="108"/>
                    <a:pt x="52" y="107"/>
                  </a:cubicBezTo>
                  <a:cubicBezTo>
                    <a:pt x="23" y="106"/>
                    <a:pt x="0" y="81"/>
                    <a:pt x="1" y="52"/>
                  </a:cubicBezTo>
                  <a:cubicBezTo>
                    <a:pt x="2" y="23"/>
                    <a:pt x="26" y="0"/>
                    <a:pt x="54" y="0"/>
                  </a:cubicBezTo>
                  <a:cubicBezTo>
                    <a:pt x="83" y="1"/>
                    <a:pt x="107" y="25"/>
                    <a:pt x="106" y="55"/>
                  </a:cubicBez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9" name="Freeform 35">
              <a:extLst>
                <a:ext uri="{FF2B5EF4-FFF2-40B4-BE49-F238E27FC236}">
                  <a16:creationId xmlns:a16="http://schemas.microsoft.com/office/drawing/2014/main" id="{307ED53C-C0E5-4F0D-930E-DF83141BF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" y="2151"/>
              <a:ext cx="10" cy="10"/>
            </a:xfrm>
            <a:custGeom>
              <a:avLst/>
              <a:gdLst>
                <a:gd name="T0" fmla="*/ 106 w 106"/>
                <a:gd name="T1" fmla="*/ 54 h 107"/>
                <a:gd name="T2" fmla="*/ 53 w 106"/>
                <a:gd name="T3" fmla="*/ 107 h 107"/>
                <a:gd name="T4" fmla="*/ 1 w 106"/>
                <a:gd name="T5" fmla="*/ 53 h 107"/>
                <a:gd name="T6" fmla="*/ 53 w 106"/>
                <a:gd name="T7" fmla="*/ 0 h 107"/>
                <a:gd name="T8" fmla="*/ 106 w 106"/>
                <a:gd name="T9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7">
                  <a:moveTo>
                    <a:pt x="106" y="54"/>
                  </a:moveTo>
                  <a:cubicBezTo>
                    <a:pt x="106" y="83"/>
                    <a:pt x="82" y="107"/>
                    <a:pt x="53" y="107"/>
                  </a:cubicBezTo>
                  <a:cubicBezTo>
                    <a:pt x="24" y="107"/>
                    <a:pt x="0" y="82"/>
                    <a:pt x="1" y="53"/>
                  </a:cubicBezTo>
                  <a:cubicBezTo>
                    <a:pt x="1" y="24"/>
                    <a:pt x="25" y="1"/>
                    <a:pt x="53" y="0"/>
                  </a:cubicBezTo>
                  <a:cubicBezTo>
                    <a:pt x="82" y="0"/>
                    <a:pt x="106" y="24"/>
                    <a:pt x="106" y="54"/>
                  </a:cubicBez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0" name="Freeform 36">
              <a:extLst>
                <a:ext uri="{FF2B5EF4-FFF2-40B4-BE49-F238E27FC236}">
                  <a16:creationId xmlns:a16="http://schemas.microsoft.com/office/drawing/2014/main" id="{4E245845-A4A1-4D0C-B2B7-91F9184816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04" y="2041"/>
              <a:ext cx="35" cy="34"/>
            </a:xfrm>
            <a:custGeom>
              <a:avLst/>
              <a:gdLst>
                <a:gd name="T0" fmla="*/ 185 w 372"/>
                <a:gd name="T1" fmla="*/ 0 h 373"/>
                <a:gd name="T2" fmla="*/ 1 w 372"/>
                <a:gd name="T3" fmla="*/ 184 h 373"/>
                <a:gd name="T4" fmla="*/ 187 w 372"/>
                <a:gd name="T5" fmla="*/ 372 h 373"/>
                <a:gd name="T6" fmla="*/ 371 w 372"/>
                <a:gd name="T7" fmla="*/ 187 h 373"/>
                <a:gd name="T8" fmla="*/ 185 w 372"/>
                <a:gd name="T9" fmla="*/ 0 h 373"/>
                <a:gd name="T10" fmla="*/ 185 w 372"/>
                <a:gd name="T11" fmla="*/ 309 h 373"/>
                <a:gd name="T12" fmla="*/ 62 w 372"/>
                <a:gd name="T13" fmla="*/ 184 h 373"/>
                <a:gd name="T14" fmla="*/ 187 w 372"/>
                <a:gd name="T15" fmla="*/ 62 h 373"/>
                <a:gd name="T16" fmla="*/ 310 w 372"/>
                <a:gd name="T17" fmla="*/ 188 h 373"/>
                <a:gd name="T18" fmla="*/ 185 w 372"/>
                <a:gd name="T19" fmla="*/ 30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2" h="373">
                  <a:moveTo>
                    <a:pt x="185" y="0"/>
                  </a:moveTo>
                  <a:cubicBezTo>
                    <a:pt x="83" y="1"/>
                    <a:pt x="0" y="84"/>
                    <a:pt x="1" y="184"/>
                  </a:cubicBezTo>
                  <a:cubicBezTo>
                    <a:pt x="2" y="289"/>
                    <a:pt x="85" y="373"/>
                    <a:pt x="187" y="372"/>
                  </a:cubicBezTo>
                  <a:cubicBezTo>
                    <a:pt x="287" y="371"/>
                    <a:pt x="372" y="287"/>
                    <a:pt x="371" y="187"/>
                  </a:cubicBezTo>
                  <a:cubicBezTo>
                    <a:pt x="371" y="82"/>
                    <a:pt x="288" y="0"/>
                    <a:pt x="185" y="0"/>
                  </a:cubicBezTo>
                  <a:close/>
                  <a:moveTo>
                    <a:pt x="185" y="309"/>
                  </a:moveTo>
                  <a:cubicBezTo>
                    <a:pt x="116" y="309"/>
                    <a:pt x="62" y="254"/>
                    <a:pt x="62" y="184"/>
                  </a:cubicBezTo>
                  <a:cubicBezTo>
                    <a:pt x="62" y="117"/>
                    <a:pt x="120" y="61"/>
                    <a:pt x="187" y="62"/>
                  </a:cubicBezTo>
                  <a:cubicBezTo>
                    <a:pt x="255" y="62"/>
                    <a:pt x="310" y="119"/>
                    <a:pt x="310" y="188"/>
                  </a:cubicBezTo>
                  <a:cubicBezTo>
                    <a:pt x="310" y="254"/>
                    <a:pt x="253" y="310"/>
                    <a:pt x="185" y="309"/>
                  </a:cubicBez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53" name="TextBox 152">
            <a:extLst>
              <a:ext uri="{FF2B5EF4-FFF2-40B4-BE49-F238E27FC236}">
                <a16:creationId xmlns:a16="http://schemas.microsoft.com/office/drawing/2014/main" id="{EB60FA28-D925-4A72-9E9E-AE3867BC3952}"/>
              </a:ext>
            </a:extLst>
          </p:cNvPr>
          <p:cNvSpPr txBox="1"/>
          <p:nvPr/>
        </p:nvSpPr>
        <p:spPr>
          <a:xfrm>
            <a:off x="11805693" y="1538379"/>
            <a:ext cx="2304000" cy="553998"/>
          </a:xfrm>
          <a:prstGeom prst="rect">
            <a:avLst/>
          </a:prstGeom>
          <a:noFill/>
        </p:spPr>
        <p:txBody>
          <a:bodyPr wrap="square" lIns="0" tIns="0" rIns="0" bIns="0" numCol="1" rtlCol="0" anchor="t" anchorCtr="0">
            <a:spAutoFit/>
          </a:bodyPr>
          <a:lstStyle>
            <a:defPPr>
              <a:defRPr lang="en-US"/>
            </a:defPPr>
            <a:lvl1pPr>
              <a:spcAft>
                <a:spcPts val="800"/>
              </a:spcAft>
              <a:buClr>
                <a:schemeClr val="accent3"/>
              </a:buCl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>
                <a:solidFill>
                  <a:schemeClr val="bg1"/>
                </a:solidFill>
                <a:latin typeface="+mn-lt"/>
              </a:rPr>
              <a:t>Develop best-in-class employee complaint process and operations infrastructure</a:t>
            </a:r>
          </a:p>
        </p:txBody>
      </p:sp>
      <p:grpSp>
        <p:nvGrpSpPr>
          <p:cNvPr id="281" name="Group 39">
            <a:extLst>
              <a:ext uri="{FF2B5EF4-FFF2-40B4-BE49-F238E27FC236}">
                <a16:creationId xmlns:a16="http://schemas.microsoft.com/office/drawing/2014/main" id="{9CE80A28-0D4D-4407-AA0A-F2E4AE56C78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9043" y="1648867"/>
            <a:ext cx="306919" cy="333023"/>
            <a:chOff x="2452" y="1691"/>
            <a:chExt cx="168" cy="187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82" name="Freeform 40">
              <a:extLst>
                <a:ext uri="{FF2B5EF4-FFF2-40B4-BE49-F238E27FC236}">
                  <a16:creationId xmlns:a16="http://schemas.microsoft.com/office/drawing/2014/main" id="{D6738E12-DE22-4DD1-89F3-923CEF48CB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52" y="1691"/>
              <a:ext cx="168" cy="187"/>
            </a:xfrm>
            <a:custGeom>
              <a:avLst/>
              <a:gdLst>
                <a:gd name="T0" fmla="*/ 1730 w 1736"/>
                <a:gd name="T1" fmla="*/ 1029 h 1934"/>
                <a:gd name="T2" fmla="*/ 1715 w 1736"/>
                <a:gd name="T3" fmla="*/ 1007 h 1934"/>
                <a:gd name="T4" fmla="*/ 1287 w 1736"/>
                <a:gd name="T5" fmla="*/ 778 h 1934"/>
                <a:gd name="T6" fmla="*/ 1260 w 1736"/>
                <a:gd name="T7" fmla="*/ 778 h 1934"/>
                <a:gd name="T8" fmla="*/ 1064 w 1736"/>
                <a:gd name="T9" fmla="*/ 889 h 1934"/>
                <a:gd name="T10" fmla="*/ 1007 w 1736"/>
                <a:gd name="T11" fmla="*/ 888 h 1934"/>
                <a:gd name="T12" fmla="*/ 915 w 1736"/>
                <a:gd name="T13" fmla="*/ 836 h 1934"/>
                <a:gd name="T14" fmla="*/ 895 w 1736"/>
                <a:gd name="T15" fmla="*/ 827 h 1934"/>
                <a:gd name="T16" fmla="*/ 977 w 1736"/>
                <a:gd name="T17" fmla="*/ 204 h 1934"/>
                <a:gd name="T18" fmla="*/ 376 w 1736"/>
                <a:gd name="T19" fmla="*/ 154 h 1934"/>
                <a:gd name="T20" fmla="*/ 228 w 1736"/>
                <a:gd name="T21" fmla="*/ 441 h 1934"/>
                <a:gd name="T22" fmla="*/ 406 w 1736"/>
                <a:gd name="T23" fmla="*/ 826 h 1934"/>
                <a:gd name="T24" fmla="*/ 402 w 1736"/>
                <a:gd name="T25" fmla="*/ 830 h 1934"/>
                <a:gd name="T26" fmla="*/ 387 w 1736"/>
                <a:gd name="T27" fmla="*/ 837 h 1934"/>
                <a:gd name="T28" fmla="*/ 7 w 1736"/>
                <a:gd name="T29" fmla="*/ 1394 h 1934"/>
                <a:gd name="T30" fmla="*/ 4 w 1736"/>
                <a:gd name="T31" fmla="*/ 1710 h 1934"/>
                <a:gd name="T32" fmla="*/ 4 w 1736"/>
                <a:gd name="T33" fmla="*/ 1795 h 1934"/>
                <a:gd name="T34" fmla="*/ 32 w 1736"/>
                <a:gd name="T35" fmla="*/ 1795 h 1934"/>
                <a:gd name="T36" fmla="*/ 1006 w 1736"/>
                <a:gd name="T37" fmla="*/ 1795 h 1934"/>
                <a:gd name="T38" fmla="*/ 1042 w 1736"/>
                <a:gd name="T39" fmla="*/ 1808 h 1934"/>
                <a:gd name="T40" fmla="*/ 1195 w 1736"/>
                <a:gd name="T41" fmla="*/ 1905 h 1934"/>
                <a:gd name="T42" fmla="*/ 1350 w 1736"/>
                <a:gd name="T43" fmla="*/ 1909 h 1934"/>
                <a:gd name="T44" fmla="*/ 1727 w 1736"/>
                <a:gd name="T45" fmla="*/ 1383 h 1934"/>
                <a:gd name="T46" fmla="*/ 1730 w 1736"/>
                <a:gd name="T47" fmla="*/ 1029 h 1934"/>
                <a:gd name="T48" fmla="*/ 349 w 1736"/>
                <a:gd name="T49" fmla="*/ 479 h 1934"/>
                <a:gd name="T50" fmla="*/ 652 w 1736"/>
                <a:gd name="T51" fmla="*/ 177 h 1934"/>
                <a:gd name="T52" fmla="*/ 951 w 1736"/>
                <a:gd name="T53" fmla="*/ 478 h 1934"/>
                <a:gd name="T54" fmla="*/ 652 w 1736"/>
                <a:gd name="T55" fmla="*/ 779 h 1934"/>
                <a:gd name="T56" fmla="*/ 349 w 1736"/>
                <a:gd name="T57" fmla="*/ 479 h 1934"/>
                <a:gd name="T58" fmla="*/ 129 w 1736"/>
                <a:gd name="T59" fmla="*/ 1670 h 1934"/>
                <a:gd name="T60" fmla="*/ 128 w 1736"/>
                <a:gd name="T61" fmla="*/ 1659 h 1934"/>
                <a:gd name="T62" fmla="*/ 131 w 1736"/>
                <a:gd name="T63" fmla="*/ 1385 h 1934"/>
                <a:gd name="T64" fmla="*/ 288 w 1736"/>
                <a:gd name="T65" fmla="*/ 1052 h 1934"/>
                <a:gd name="T66" fmla="*/ 598 w 1736"/>
                <a:gd name="T67" fmla="*/ 906 h 1934"/>
                <a:gd name="T68" fmla="*/ 912 w 1736"/>
                <a:gd name="T69" fmla="*/ 971 h 1934"/>
                <a:gd name="T70" fmla="*/ 845 w 1736"/>
                <a:gd name="T71" fmla="*/ 1008 h 1934"/>
                <a:gd name="T72" fmla="*/ 830 w 1736"/>
                <a:gd name="T73" fmla="*/ 1033 h 1934"/>
                <a:gd name="T74" fmla="*/ 831 w 1736"/>
                <a:gd name="T75" fmla="*/ 1363 h 1934"/>
                <a:gd name="T76" fmla="*/ 911 w 1736"/>
                <a:gd name="T77" fmla="*/ 1650 h 1934"/>
                <a:gd name="T78" fmla="*/ 921 w 1736"/>
                <a:gd name="T79" fmla="*/ 1670 h 1934"/>
                <a:gd name="T80" fmla="*/ 129 w 1736"/>
                <a:gd name="T81" fmla="*/ 1670 h 1934"/>
                <a:gd name="T82" fmla="*/ 1594 w 1736"/>
                <a:gd name="T83" fmla="*/ 1441 h 1934"/>
                <a:gd name="T84" fmla="*/ 1282 w 1736"/>
                <a:gd name="T85" fmla="*/ 1799 h 1934"/>
                <a:gd name="T86" fmla="*/ 1259 w 1736"/>
                <a:gd name="T87" fmla="*/ 1798 h 1934"/>
                <a:gd name="T88" fmla="*/ 955 w 1736"/>
                <a:gd name="T89" fmla="*/ 1364 h 1934"/>
                <a:gd name="T90" fmla="*/ 954 w 1736"/>
                <a:gd name="T91" fmla="*/ 1104 h 1934"/>
                <a:gd name="T92" fmla="*/ 968 w 1736"/>
                <a:gd name="T93" fmla="*/ 1081 h 1934"/>
                <a:gd name="T94" fmla="*/ 1263 w 1736"/>
                <a:gd name="T95" fmla="*/ 921 h 1934"/>
                <a:gd name="T96" fmla="*/ 1289 w 1736"/>
                <a:gd name="T97" fmla="*/ 921 h 1934"/>
                <a:gd name="T98" fmla="*/ 1592 w 1736"/>
                <a:gd name="T99" fmla="*/ 1083 h 1934"/>
                <a:gd name="T100" fmla="*/ 1607 w 1736"/>
                <a:gd name="T101" fmla="*/ 1108 h 1934"/>
                <a:gd name="T102" fmla="*/ 1606 w 1736"/>
                <a:gd name="T103" fmla="*/ 1250 h 1934"/>
                <a:gd name="T104" fmla="*/ 1611 w 1736"/>
                <a:gd name="T105" fmla="*/ 1251 h 1934"/>
                <a:gd name="T106" fmla="*/ 1594 w 1736"/>
                <a:gd name="T107" fmla="*/ 1441 h 1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36" h="1934">
                  <a:moveTo>
                    <a:pt x="1730" y="1029"/>
                  </a:moveTo>
                  <a:cubicBezTo>
                    <a:pt x="1731" y="1017"/>
                    <a:pt x="1725" y="1012"/>
                    <a:pt x="1715" y="1007"/>
                  </a:cubicBezTo>
                  <a:cubicBezTo>
                    <a:pt x="1572" y="931"/>
                    <a:pt x="1430" y="855"/>
                    <a:pt x="1287" y="778"/>
                  </a:cubicBezTo>
                  <a:cubicBezTo>
                    <a:pt x="1277" y="773"/>
                    <a:pt x="1270" y="773"/>
                    <a:pt x="1260" y="778"/>
                  </a:cubicBezTo>
                  <a:cubicBezTo>
                    <a:pt x="1195" y="816"/>
                    <a:pt x="1128" y="851"/>
                    <a:pt x="1064" y="889"/>
                  </a:cubicBezTo>
                  <a:cubicBezTo>
                    <a:pt x="1043" y="902"/>
                    <a:pt x="1028" y="903"/>
                    <a:pt x="1007" y="888"/>
                  </a:cubicBezTo>
                  <a:cubicBezTo>
                    <a:pt x="979" y="868"/>
                    <a:pt x="946" y="853"/>
                    <a:pt x="915" y="836"/>
                  </a:cubicBezTo>
                  <a:cubicBezTo>
                    <a:pt x="909" y="833"/>
                    <a:pt x="903" y="830"/>
                    <a:pt x="895" y="827"/>
                  </a:cubicBezTo>
                  <a:cubicBezTo>
                    <a:pt x="1112" y="667"/>
                    <a:pt x="1127" y="381"/>
                    <a:pt x="977" y="204"/>
                  </a:cubicBezTo>
                  <a:cubicBezTo>
                    <a:pt x="823" y="22"/>
                    <a:pt x="560" y="0"/>
                    <a:pt x="376" y="154"/>
                  </a:cubicBezTo>
                  <a:cubicBezTo>
                    <a:pt x="287" y="228"/>
                    <a:pt x="237" y="325"/>
                    <a:pt x="228" y="441"/>
                  </a:cubicBezTo>
                  <a:cubicBezTo>
                    <a:pt x="216" y="601"/>
                    <a:pt x="280" y="729"/>
                    <a:pt x="406" y="826"/>
                  </a:cubicBezTo>
                  <a:cubicBezTo>
                    <a:pt x="404" y="828"/>
                    <a:pt x="403" y="830"/>
                    <a:pt x="402" y="830"/>
                  </a:cubicBezTo>
                  <a:cubicBezTo>
                    <a:pt x="397" y="832"/>
                    <a:pt x="392" y="834"/>
                    <a:pt x="387" y="837"/>
                  </a:cubicBezTo>
                  <a:cubicBezTo>
                    <a:pt x="154" y="950"/>
                    <a:pt x="24" y="1135"/>
                    <a:pt x="7" y="1394"/>
                  </a:cubicBezTo>
                  <a:cubicBezTo>
                    <a:pt x="0" y="1499"/>
                    <a:pt x="4" y="1605"/>
                    <a:pt x="4" y="1710"/>
                  </a:cubicBezTo>
                  <a:cubicBezTo>
                    <a:pt x="4" y="1737"/>
                    <a:pt x="4" y="1765"/>
                    <a:pt x="4" y="1795"/>
                  </a:cubicBezTo>
                  <a:cubicBezTo>
                    <a:pt x="32" y="1795"/>
                    <a:pt x="32" y="1795"/>
                    <a:pt x="32" y="1795"/>
                  </a:cubicBezTo>
                  <a:cubicBezTo>
                    <a:pt x="357" y="1795"/>
                    <a:pt x="681" y="1795"/>
                    <a:pt x="1006" y="1795"/>
                  </a:cubicBezTo>
                  <a:cubicBezTo>
                    <a:pt x="1020" y="1795"/>
                    <a:pt x="1031" y="1798"/>
                    <a:pt x="1042" y="1808"/>
                  </a:cubicBezTo>
                  <a:cubicBezTo>
                    <a:pt x="1087" y="1848"/>
                    <a:pt x="1141" y="1876"/>
                    <a:pt x="1195" y="1905"/>
                  </a:cubicBezTo>
                  <a:cubicBezTo>
                    <a:pt x="1248" y="1934"/>
                    <a:pt x="1294" y="1933"/>
                    <a:pt x="1350" y="1909"/>
                  </a:cubicBezTo>
                  <a:cubicBezTo>
                    <a:pt x="1578" y="1806"/>
                    <a:pt x="1708" y="1632"/>
                    <a:pt x="1727" y="1383"/>
                  </a:cubicBezTo>
                  <a:cubicBezTo>
                    <a:pt x="1736" y="1266"/>
                    <a:pt x="1729" y="1147"/>
                    <a:pt x="1730" y="1029"/>
                  </a:cubicBezTo>
                  <a:close/>
                  <a:moveTo>
                    <a:pt x="349" y="479"/>
                  </a:moveTo>
                  <a:cubicBezTo>
                    <a:pt x="349" y="312"/>
                    <a:pt x="483" y="178"/>
                    <a:pt x="652" y="177"/>
                  </a:cubicBezTo>
                  <a:cubicBezTo>
                    <a:pt x="815" y="176"/>
                    <a:pt x="951" y="313"/>
                    <a:pt x="951" y="478"/>
                  </a:cubicBezTo>
                  <a:cubicBezTo>
                    <a:pt x="951" y="643"/>
                    <a:pt x="817" y="778"/>
                    <a:pt x="652" y="779"/>
                  </a:cubicBezTo>
                  <a:cubicBezTo>
                    <a:pt x="484" y="780"/>
                    <a:pt x="349" y="647"/>
                    <a:pt x="349" y="479"/>
                  </a:cubicBezTo>
                  <a:close/>
                  <a:moveTo>
                    <a:pt x="129" y="1670"/>
                  </a:moveTo>
                  <a:cubicBezTo>
                    <a:pt x="129" y="1666"/>
                    <a:pt x="128" y="1662"/>
                    <a:pt x="128" y="1659"/>
                  </a:cubicBezTo>
                  <a:cubicBezTo>
                    <a:pt x="129" y="1568"/>
                    <a:pt x="126" y="1476"/>
                    <a:pt x="131" y="1385"/>
                  </a:cubicBezTo>
                  <a:cubicBezTo>
                    <a:pt x="139" y="1254"/>
                    <a:pt x="194" y="1143"/>
                    <a:pt x="288" y="1052"/>
                  </a:cubicBezTo>
                  <a:cubicBezTo>
                    <a:pt x="374" y="967"/>
                    <a:pt x="479" y="919"/>
                    <a:pt x="598" y="906"/>
                  </a:cubicBezTo>
                  <a:cubicBezTo>
                    <a:pt x="708" y="894"/>
                    <a:pt x="812" y="915"/>
                    <a:pt x="912" y="971"/>
                  </a:cubicBezTo>
                  <a:cubicBezTo>
                    <a:pt x="888" y="984"/>
                    <a:pt x="867" y="997"/>
                    <a:pt x="845" y="1008"/>
                  </a:cubicBezTo>
                  <a:cubicBezTo>
                    <a:pt x="834" y="1014"/>
                    <a:pt x="830" y="1020"/>
                    <a:pt x="830" y="1033"/>
                  </a:cubicBezTo>
                  <a:cubicBezTo>
                    <a:pt x="831" y="1143"/>
                    <a:pt x="830" y="1253"/>
                    <a:pt x="831" y="1363"/>
                  </a:cubicBezTo>
                  <a:cubicBezTo>
                    <a:pt x="832" y="1466"/>
                    <a:pt x="859" y="1561"/>
                    <a:pt x="911" y="1650"/>
                  </a:cubicBezTo>
                  <a:cubicBezTo>
                    <a:pt x="914" y="1656"/>
                    <a:pt x="917" y="1662"/>
                    <a:pt x="921" y="1670"/>
                  </a:cubicBezTo>
                  <a:lnTo>
                    <a:pt x="129" y="1670"/>
                  </a:lnTo>
                  <a:close/>
                  <a:moveTo>
                    <a:pt x="1594" y="1441"/>
                  </a:moveTo>
                  <a:cubicBezTo>
                    <a:pt x="1557" y="1617"/>
                    <a:pt x="1449" y="1735"/>
                    <a:pt x="1282" y="1799"/>
                  </a:cubicBezTo>
                  <a:cubicBezTo>
                    <a:pt x="1275" y="1801"/>
                    <a:pt x="1266" y="1800"/>
                    <a:pt x="1259" y="1798"/>
                  </a:cubicBezTo>
                  <a:cubicBezTo>
                    <a:pt x="1081" y="1728"/>
                    <a:pt x="959" y="1556"/>
                    <a:pt x="955" y="1364"/>
                  </a:cubicBezTo>
                  <a:cubicBezTo>
                    <a:pt x="953" y="1277"/>
                    <a:pt x="954" y="1191"/>
                    <a:pt x="954" y="1104"/>
                  </a:cubicBezTo>
                  <a:cubicBezTo>
                    <a:pt x="954" y="1092"/>
                    <a:pt x="958" y="1086"/>
                    <a:pt x="968" y="1081"/>
                  </a:cubicBezTo>
                  <a:cubicBezTo>
                    <a:pt x="1066" y="1028"/>
                    <a:pt x="1164" y="974"/>
                    <a:pt x="1263" y="921"/>
                  </a:cubicBezTo>
                  <a:cubicBezTo>
                    <a:pt x="1270" y="917"/>
                    <a:pt x="1282" y="917"/>
                    <a:pt x="1289" y="921"/>
                  </a:cubicBezTo>
                  <a:cubicBezTo>
                    <a:pt x="1391" y="975"/>
                    <a:pt x="1491" y="1029"/>
                    <a:pt x="1592" y="1083"/>
                  </a:cubicBezTo>
                  <a:cubicBezTo>
                    <a:pt x="1603" y="1089"/>
                    <a:pt x="1607" y="1096"/>
                    <a:pt x="1607" y="1108"/>
                  </a:cubicBezTo>
                  <a:cubicBezTo>
                    <a:pt x="1606" y="1156"/>
                    <a:pt x="1606" y="1203"/>
                    <a:pt x="1606" y="1250"/>
                  </a:cubicBezTo>
                  <a:cubicBezTo>
                    <a:pt x="1608" y="1250"/>
                    <a:pt x="1609" y="1251"/>
                    <a:pt x="1611" y="1251"/>
                  </a:cubicBezTo>
                  <a:cubicBezTo>
                    <a:pt x="1606" y="1314"/>
                    <a:pt x="1607" y="1379"/>
                    <a:pt x="1594" y="14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3" name="Freeform 41">
              <a:extLst>
                <a:ext uri="{FF2B5EF4-FFF2-40B4-BE49-F238E27FC236}">
                  <a16:creationId xmlns:a16="http://schemas.microsoft.com/office/drawing/2014/main" id="{20803123-89D3-48E6-9BF8-DF13D317D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" y="1806"/>
              <a:ext cx="50" cy="35"/>
            </a:xfrm>
            <a:custGeom>
              <a:avLst/>
              <a:gdLst>
                <a:gd name="T0" fmla="*/ 518 w 518"/>
                <a:gd name="T1" fmla="*/ 95 h 369"/>
                <a:gd name="T2" fmla="*/ 184 w 518"/>
                <a:gd name="T3" fmla="*/ 369 h 369"/>
                <a:gd name="T4" fmla="*/ 0 w 518"/>
                <a:gd name="T5" fmla="*/ 153 h 369"/>
                <a:gd name="T6" fmla="*/ 95 w 518"/>
                <a:gd name="T7" fmla="*/ 72 h 369"/>
                <a:gd name="T8" fmla="*/ 200 w 518"/>
                <a:gd name="T9" fmla="*/ 196 h 369"/>
                <a:gd name="T10" fmla="*/ 442 w 518"/>
                <a:gd name="T11" fmla="*/ 0 h 369"/>
                <a:gd name="T12" fmla="*/ 518 w 518"/>
                <a:gd name="T13" fmla="*/ 9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369">
                  <a:moveTo>
                    <a:pt x="518" y="95"/>
                  </a:moveTo>
                  <a:cubicBezTo>
                    <a:pt x="407" y="186"/>
                    <a:pt x="296" y="277"/>
                    <a:pt x="184" y="369"/>
                  </a:cubicBezTo>
                  <a:cubicBezTo>
                    <a:pt x="124" y="298"/>
                    <a:pt x="63" y="226"/>
                    <a:pt x="0" y="153"/>
                  </a:cubicBezTo>
                  <a:cubicBezTo>
                    <a:pt x="31" y="126"/>
                    <a:pt x="62" y="100"/>
                    <a:pt x="95" y="72"/>
                  </a:cubicBezTo>
                  <a:cubicBezTo>
                    <a:pt x="130" y="113"/>
                    <a:pt x="165" y="154"/>
                    <a:pt x="200" y="196"/>
                  </a:cubicBezTo>
                  <a:cubicBezTo>
                    <a:pt x="281" y="131"/>
                    <a:pt x="360" y="66"/>
                    <a:pt x="442" y="0"/>
                  </a:cubicBezTo>
                  <a:cubicBezTo>
                    <a:pt x="467" y="32"/>
                    <a:pt x="492" y="62"/>
                    <a:pt x="518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pic>
        <p:nvPicPr>
          <p:cNvPr id="108" name="Picture 107">
            <a:extLst>
              <a:ext uri="{FF2B5EF4-FFF2-40B4-BE49-F238E27FC236}">
                <a16:creationId xmlns:a16="http://schemas.microsoft.com/office/drawing/2014/main" id="{2D006B04-5911-460F-A98B-5A5AC5772D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64" y="164214"/>
            <a:ext cx="651316" cy="649688"/>
          </a:xfrm>
          <a:prstGeom prst="rect">
            <a:avLst/>
          </a:prstGeom>
        </p:spPr>
      </p:pic>
      <p:sp>
        <p:nvSpPr>
          <p:cNvPr id="247" name="Rectangle 246">
            <a:extLst>
              <a:ext uri="{FF2B5EF4-FFF2-40B4-BE49-F238E27FC236}">
                <a16:creationId xmlns:a16="http://schemas.microsoft.com/office/drawing/2014/main" id="{9A8C4AB0-DF32-4603-AD55-57057CB2C265}"/>
              </a:ext>
            </a:extLst>
          </p:cNvPr>
          <p:cNvSpPr/>
          <p:nvPr/>
        </p:nvSpPr>
        <p:spPr>
          <a:xfrm>
            <a:off x="0" y="7662845"/>
            <a:ext cx="14630400" cy="5667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GB" sz="1800" b="1" dirty="0">
                <a:cs typeface="Arial" panose="020B0604020202020204" pitchFamily="34" charset="0"/>
              </a:rPr>
              <a:t>#respect</a:t>
            </a:r>
            <a:r>
              <a:rPr lang="en-GB" sz="1800" b="1" dirty="0">
                <a:solidFill>
                  <a:srgbClr val="FFC000"/>
                </a:solidFill>
                <a:cs typeface="Arial" panose="020B0604020202020204" pitchFamily="34" charset="0"/>
              </a:rPr>
              <a:t>at</a:t>
            </a:r>
            <a:r>
              <a:rPr lang="en-GB" sz="1800" b="1" dirty="0">
                <a:cs typeface="Arial" panose="020B0604020202020204" pitchFamily="34" charset="0"/>
              </a:rPr>
              <a:t>work		#perfect</a:t>
            </a:r>
            <a:r>
              <a:rPr lang="en-GB" sz="1800" b="1" dirty="0">
                <a:solidFill>
                  <a:srgbClr val="FFC000"/>
                </a:solidFill>
                <a:cs typeface="Arial" panose="020B0604020202020204" pitchFamily="34" charset="0"/>
              </a:rPr>
              <a:t>our</a:t>
            </a:r>
            <a:r>
              <a:rPr lang="en-GB" sz="1800" b="1" dirty="0">
                <a:cs typeface="Arial" panose="020B0604020202020204" pitchFamily="34" charset="0"/>
              </a:rPr>
              <a:t>crafts</a:t>
            </a:r>
          </a:p>
        </p:txBody>
      </p:sp>
    </p:spTree>
    <p:extLst>
      <p:ext uri="{BB962C8B-B14F-4D97-AF65-F5344CB8AC3E}">
        <p14:creationId xmlns:p14="http://schemas.microsoft.com/office/powerpoint/2010/main" val="166897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F3100819-310D-412A-B965-3D9D3977671D}"/>
              </a:ext>
            </a:extLst>
          </p:cNvPr>
          <p:cNvSpPr/>
          <p:nvPr/>
        </p:nvSpPr>
        <p:spPr>
          <a:xfrm>
            <a:off x="3794076" y="1249158"/>
            <a:ext cx="6400800" cy="7102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2900" b="1" dirty="0">
                <a:solidFill>
                  <a:schemeClr val="bg1"/>
                </a:solidFill>
              </a:rPr>
              <a:t>Values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224F0A8C-81BF-4831-82D2-F2677243D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064" y="205740"/>
            <a:ext cx="12947904" cy="586740"/>
          </a:xfrm>
        </p:spPr>
        <p:txBody>
          <a:bodyPr/>
          <a:lstStyle/>
          <a:p>
            <a:r>
              <a:rPr lang="en-US" sz="2800" dirty="0"/>
              <a:t>LEADING WITH INTENT and integrity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B340DCD-5359-4F7F-A17F-24514E7879F3}"/>
              </a:ext>
            </a:extLst>
          </p:cNvPr>
          <p:cNvSpPr/>
          <p:nvPr/>
        </p:nvSpPr>
        <p:spPr>
          <a:xfrm>
            <a:off x="742268" y="6558250"/>
            <a:ext cx="5970560" cy="592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900" b="1" dirty="0"/>
              <a:t>#</a:t>
            </a:r>
            <a:r>
              <a:rPr lang="en-US" sz="2900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perfect</a:t>
            </a:r>
            <a:r>
              <a:rPr lang="en-US" sz="2900" b="1" dirty="0" err="1"/>
              <a:t>our</a:t>
            </a:r>
            <a:r>
              <a:rPr lang="en-US" sz="2900" b="1" dirty="0" err="1">
                <a:solidFill>
                  <a:srgbClr val="00B050"/>
                </a:solidFill>
              </a:rPr>
              <a:t>crafts</a:t>
            </a:r>
            <a:endParaRPr lang="en-US" sz="2900" b="1" dirty="0">
              <a:solidFill>
                <a:srgbClr val="00B050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0C7B37D-54C5-4E35-9C2C-C2BB45607F65}"/>
              </a:ext>
            </a:extLst>
          </p:cNvPr>
          <p:cNvGrpSpPr/>
          <p:nvPr/>
        </p:nvGrpSpPr>
        <p:grpSpPr>
          <a:xfrm>
            <a:off x="7666678" y="2730744"/>
            <a:ext cx="6400801" cy="457200"/>
            <a:chOff x="7666678" y="2730744"/>
            <a:chExt cx="6400801" cy="45720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97CF7F-2514-4B5A-A41D-E4DC279ED9EB}"/>
                </a:ext>
              </a:extLst>
            </p:cNvPr>
            <p:cNvSpPr txBox="1"/>
            <p:nvPr/>
          </p:nvSpPr>
          <p:spPr>
            <a:xfrm>
              <a:off x="7666678" y="2753062"/>
              <a:ext cx="2659014" cy="4125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spcBef>
                  <a:spcPts val="1200"/>
                </a:spcBef>
                <a:buClr>
                  <a:schemeClr val="accent4"/>
                </a:buClr>
              </a:pPr>
              <a:r>
                <a:rPr lang="en-US" sz="3200" b="1" dirty="0">
                  <a:solidFill>
                    <a:srgbClr val="00B050"/>
                  </a:solidFill>
                  <a:latin typeface="+mj-lt"/>
                </a:rPr>
                <a:t>C</a:t>
              </a:r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HARACTER</a:t>
              </a:r>
            </a:p>
            <a:p>
              <a:pPr>
                <a:spcBef>
                  <a:spcPts val="1200"/>
                </a:spcBef>
                <a:buClr>
                  <a:schemeClr val="accent4"/>
                </a:buClr>
              </a:pPr>
              <a:endParaRPr 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1708F4C-1512-4671-A06E-F044A4850FBC}"/>
                </a:ext>
              </a:extLst>
            </p:cNvPr>
            <p:cNvSpPr/>
            <p:nvPr/>
          </p:nvSpPr>
          <p:spPr>
            <a:xfrm>
              <a:off x="10902853" y="2730744"/>
              <a:ext cx="3164626" cy="4572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#</a:t>
              </a:r>
              <a:r>
                <a:rPr lang="en-US" sz="1600" dirty="0" err="1">
                  <a:solidFill>
                    <a:schemeClr val="bg1"/>
                  </a:solidFill>
                </a:rPr>
                <a:t>AlwaysDoTheRightThing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31CC30A-49D6-401A-AE8A-74FA5F1AF5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45610" y="2959344"/>
              <a:ext cx="457243" cy="0"/>
            </a:xfrm>
            <a:prstGeom prst="line">
              <a:avLst/>
            </a:prstGeom>
            <a:ln>
              <a:solidFill>
                <a:srgbClr val="00B05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9A50039-D098-4347-9D21-041FB3EC84B0}"/>
              </a:ext>
            </a:extLst>
          </p:cNvPr>
          <p:cNvGrpSpPr/>
          <p:nvPr/>
        </p:nvGrpSpPr>
        <p:grpSpPr>
          <a:xfrm>
            <a:off x="7666678" y="3537502"/>
            <a:ext cx="6400801" cy="457200"/>
            <a:chOff x="7666678" y="3405126"/>
            <a:chExt cx="6400801" cy="45720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FE718C9-FFCA-4AF2-9CDC-5F99E120F6E2}"/>
                </a:ext>
              </a:extLst>
            </p:cNvPr>
            <p:cNvSpPr txBox="1"/>
            <p:nvPr/>
          </p:nvSpPr>
          <p:spPr>
            <a:xfrm>
              <a:off x="7666678" y="3427444"/>
              <a:ext cx="2659013" cy="4125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spcBef>
                  <a:spcPts val="1200"/>
                </a:spcBef>
                <a:buClr>
                  <a:schemeClr val="accent4"/>
                </a:buClr>
              </a:pPr>
              <a:r>
                <a:rPr lang="en-US" sz="3200" b="1" dirty="0">
                  <a:solidFill>
                    <a:srgbClr val="00B050"/>
                  </a:solidFill>
                  <a:latin typeface="+mj-lt"/>
                </a:rPr>
                <a:t>R</a:t>
              </a:r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ESPECT</a:t>
              </a:r>
            </a:p>
            <a:p>
              <a:pPr>
                <a:spcBef>
                  <a:spcPts val="1200"/>
                </a:spcBef>
                <a:buClr>
                  <a:schemeClr val="accent4"/>
                </a:buClr>
              </a:pPr>
              <a:endParaRPr 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7461F9B-3B72-402A-8E65-F447905479D4}"/>
                </a:ext>
              </a:extLst>
            </p:cNvPr>
            <p:cNvSpPr/>
            <p:nvPr/>
          </p:nvSpPr>
          <p:spPr>
            <a:xfrm>
              <a:off x="10902853" y="3405126"/>
              <a:ext cx="3164626" cy="4572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#</a:t>
              </a:r>
              <a:r>
                <a:rPr lang="en-US" sz="1600" dirty="0" err="1">
                  <a:solidFill>
                    <a:schemeClr val="bg1"/>
                  </a:solidFill>
                </a:rPr>
                <a:t>BeNice2People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514299-25B6-4817-8D3C-777E18A288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68843" y="3633726"/>
              <a:ext cx="1134010" cy="0"/>
            </a:xfrm>
            <a:prstGeom prst="line">
              <a:avLst/>
            </a:prstGeom>
            <a:ln>
              <a:solidFill>
                <a:srgbClr val="00B05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EA47A70-582F-4559-91F8-05F063473C12}"/>
              </a:ext>
            </a:extLst>
          </p:cNvPr>
          <p:cNvGrpSpPr/>
          <p:nvPr/>
        </p:nvGrpSpPr>
        <p:grpSpPr>
          <a:xfrm>
            <a:off x="7666678" y="4344260"/>
            <a:ext cx="6400801" cy="457200"/>
            <a:chOff x="7666678" y="4131684"/>
            <a:chExt cx="6400801" cy="45720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268315B-C713-4D8C-90C6-C6CE8712A121}"/>
                </a:ext>
              </a:extLst>
            </p:cNvPr>
            <p:cNvSpPr txBox="1"/>
            <p:nvPr/>
          </p:nvSpPr>
          <p:spPr>
            <a:xfrm>
              <a:off x="7666678" y="4154002"/>
              <a:ext cx="3218656" cy="4125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spcBef>
                  <a:spcPts val="1200"/>
                </a:spcBef>
                <a:buClr>
                  <a:schemeClr val="accent4"/>
                </a:buClr>
              </a:pPr>
              <a:r>
                <a:rPr lang="en-US" sz="3200" b="1" dirty="0">
                  <a:solidFill>
                    <a:srgbClr val="00B050"/>
                  </a:solidFill>
                  <a:latin typeface="+mj-lt"/>
                </a:rPr>
                <a:t>A</a:t>
              </a:r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UTHENTICITY</a:t>
              </a:r>
            </a:p>
            <a:p>
              <a:pPr>
                <a:spcBef>
                  <a:spcPts val="1200"/>
                </a:spcBef>
                <a:buClr>
                  <a:schemeClr val="accent4"/>
                </a:buClr>
              </a:pPr>
              <a:endParaRPr 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024BFE0-B803-416A-8B14-780BBBFD4025}"/>
                </a:ext>
              </a:extLst>
            </p:cNvPr>
            <p:cNvSpPr/>
            <p:nvPr/>
          </p:nvSpPr>
          <p:spPr>
            <a:xfrm>
              <a:off x="10902853" y="4131684"/>
              <a:ext cx="3164626" cy="4572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#</a:t>
              </a:r>
              <a:r>
                <a:rPr lang="en-US" sz="1600" dirty="0" err="1">
                  <a:solidFill>
                    <a:schemeClr val="bg1"/>
                  </a:solidFill>
                </a:rPr>
                <a:t>DoYou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75CAF70-7647-4652-8E65-4CB3BBAD1C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60075" y="4360284"/>
              <a:ext cx="142778" cy="0"/>
            </a:xfrm>
            <a:prstGeom prst="line">
              <a:avLst/>
            </a:prstGeom>
            <a:ln>
              <a:solidFill>
                <a:srgbClr val="00B05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3214F4-F492-4BEC-B844-3ED39B085819}"/>
              </a:ext>
            </a:extLst>
          </p:cNvPr>
          <p:cNvGrpSpPr/>
          <p:nvPr/>
        </p:nvGrpSpPr>
        <p:grpSpPr>
          <a:xfrm>
            <a:off x="7666678" y="5151018"/>
            <a:ext cx="6400801" cy="457200"/>
            <a:chOff x="7666678" y="4872576"/>
            <a:chExt cx="6400801" cy="45720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C4AFE67-ACC6-47DD-81AF-D70F705FF39C}"/>
                </a:ext>
              </a:extLst>
            </p:cNvPr>
            <p:cNvSpPr txBox="1"/>
            <p:nvPr/>
          </p:nvSpPr>
          <p:spPr>
            <a:xfrm>
              <a:off x="7666678" y="4894894"/>
              <a:ext cx="2659014" cy="4125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spcBef>
                  <a:spcPts val="1200"/>
                </a:spcBef>
                <a:buClr>
                  <a:schemeClr val="accent4"/>
                </a:buClr>
              </a:pPr>
              <a:r>
                <a:rPr lang="en-US" sz="3200" b="1" dirty="0">
                  <a:solidFill>
                    <a:srgbClr val="00B050"/>
                  </a:solidFill>
                  <a:latin typeface="+mj-lt"/>
                </a:rPr>
                <a:t>F</a:t>
              </a:r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AIRNESS</a:t>
              </a:r>
            </a:p>
            <a:p>
              <a:pPr>
                <a:spcBef>
                  <a:spcPts val="1200"/>
                </a:spcBef>
                <a:buClr>
                  <a:schemeClr val="accent4"/>
                </a:buClr>
              </a:pPr>
              <a:endParaRPr 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856F43D-4C3C-46E7-98A9-5CE452E680A2}"/>
                </a:ext>
              </a:extLst>
            </p:cNvPr>
            <p:cNvSpPr/>
            <p:nvPr/>
          </p:nvSpPr>
          <p:spPr>
            <a:xfrm>
              <a:off x="10902853" y="4872576"/>
              <a:ext cx="3164626" cy="4572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#</a:t>
              </a:r>
              <a:r>
                <a:rPr lang="en-US" sz="1600" dirty="0" err="1">
                  <a:solidFill>
                    <a:schemeClr val="bg1"/>
                  </a:solidFill>
                </a:rPr>
                <a:t>EquityMatters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C14CE09-4DCF-40B3-839D-7D9F4DE2DF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7900" y="5101176"/>
              <a:ext cx="1034953" cy="0"/>
            </a:xfrm>
            <a:prstGeom prst="line">
              <a:avLst/>
            </a:prstGeom>
            <a:ln>
              <a:solidFill>
                <a:srgbClr val="00B05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C1E9F1-1F3B-4C48-816B-F2DDDB80F244}"/>
              </a:ext>
            </a:extLst>
          </p:cNvPr>
          <p:cNvGrpSpPr/>
          <p:nvPr/>
        </p:nvGrpSpPr>
        <p:grpSpPr>
          <a:xfrm>
            <a:off x="7666678" y="5957776"/>
            <a:ext cx="6400801" cy="457200"/>
            <a:chOff x="7666678" y="5622640"/>
            <a:chExt cx="6400801" cy="45720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774EB4A-77F9-4A3B-8A55-B667F8E9F8D8}"/>
                </a:ext>
              </a:extLst>
            </p:cNvPr>
            <p:cNvSpPr txBox="1"/>
            <p:nvPr/>
          </p:nvSpPr>
          <p:spPr>
            <a:xfrm>
              <a:off x="7666678" y="5644958"/>
              <a:ext cx="2778932" cy="4125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spcBef>
                  <a:spcPts val="1200"/>
                </a:spcBef>
                <a:buClr>
                  <a:schemeClr val="accent4"/>
                </a:buClr>
              </a:pPr>
              <a:r>
                <a:rPr lang="en-US" sz="3200" b="1" dirty="0">
                  <a:solidFill>
                    <a:srgbClr val="00B050"/>
                  </a:solidFill>
                  <a:latin typeface="+mj-lt"/>
                </a:rPr>
                <a:t>T</a:t>
              </a:r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EAMWORK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75EB367-E7A8-4822-A31D-AB85551BA600}"/>
                </a:ext>
              </a:extLst>
            </p:cNvPr>
            <p:cNvSpPr/>
            <p:nvPr/>
          </p:nvSpPr>
          <p:spPr>
            <a:xfrm>
              <a:off x="10902853" y="5622640"/>
              <a:ext cx="3164626" cy="4572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#</a:t>
              </a:r>
              <a:r>
                <a:rPr lang="en-US" sz="1600" dirty="0" err="1">
                  <a:solidFill>
                    <a:schemeClr val="bg1"/>
                  </a:solidFill>
                </a:rPr>
                <a:t>AintNoMountainHighEnough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1A65FA0-F195-4169-B9E1-65C8950D92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25691" y="5851240"/>
              <a:ext cx="577162" cy="0"/>
            </a:xfrm>
            <a:prstGeom prst="line">
              <a:avLst/>
            </a:prstGeom>
            <a:ln>
              <a:solidFill>
                <a:srgbClr val="00B05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4D3B479-5503-4311-A41D-75F022BBDCB8}"/>
              </a:ext>
            </a:extLst>
          </p:cNvPr>
          <p:cNvGrpSpPr/>
          <p:nvPr/>
        </p:nvGrpSpPr>
        <p:grpSpPr>
          <a:xfrm>
            <a:off x="7666678" y="6764533"/>
            <a:ext cx="6400801" cy="592729"/>
            <a:chOff x="7666678" y="6307333"/>
            <a:chExt cx="6400801" cy="59272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CC25DE9-31E7-4A07-98CF-92D5D9DFF781}"/>
                </a:ext>
              </a:extLst>
            </p:cNvPr>
            <p:cNvSpPr txBox="1"/>
            <p:nvPr/>
          </p:nvSpPr>
          <p:spPr>
            <a:xfrm>
              <a:off x="7666678" y="6397415"/>
              <a:ext cx="2659014" cy="4125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spcBef>
                  <a:spcPts val="1200"/>
                </a:spcBef>
                <a:buClr>
                  <a:schemeClr val="accent4"/>
                </a:buClr>
              </a:pPr>
              <a:r>
                <a:rPr lang="en-US" sz="3200" b="1" dirty="0">
                  <a:solidFill>
                    <a:srgbClr val="00B050"/>
                  </a:solidFill>
                  <a:latin typeface="+mj-lt"/>
                </a:rPr>
                <a:t>S</a:t>
              </a:r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AFETY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51CF569-33B0-4ADB-9071-6B765231553A}"/>
                </a:ext>
              </a:extLst>
            </p:cNvPr>
            <p:cNvSpPr/>
            <p:nvPr/>
          </p:nvSpPr>
          <p:spPr>
            <a:xfrm>
              <a:off x="10902853" y="6307333"/>
              <a:ext cx="3164626" cy="592729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#</a:t>
              </a:r>
              <a:r>
                <a:rPr lang="en-US" sz="1600" dirty="0" err="1">
                  <a:solidFill>
                    <a:schemeClr val="bg1"/>
                  </a:solidFill>
                </a:rPr>
                <a:t>NotAccidentalButIntentional</a:t>
              </a:r>
              <a:endParaRPr lang="en-US" sz="16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#</a:t>
              </a:r>
              <a:r>
                <a:rPr lang="en-US" sz="1600" dirty="0" err="1">
                  <a:solidFill>
                    <a:schemeClr val="bg1"/>
                  </a:solidFill>
                </a:rPr>
                <a:t>PhysicalAndEmotional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2FEE7D2-99A3-4EB3-ACF4-DE08C23E71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86900" y="6603697"/>
              <a:ext cx="1415953" cy="0"/>
            </a:xfrm>
            <a:prstGeom prst="line">
              <a:avLst/>
            </a:prstGeom>
            <a:ln>
              <a:solidFill>
                <a:srgbClr val="00B05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D97AEC6-62CD-412E-275F-EABBEE7E7A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302" y="2573070"/>
            <a:ext cx="3752503" cy="374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72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E54C3-F3FA-4F88-BCCE-336F4B4CB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064" y="205740"/>
            <a:ext cx="12947904" cy="586740"/>
          </a:xfrm>
        </p:spPr>
        <p:txBody>
          <a:bodyPr/>
          <a:lstStyle/>
          <a:p>
            <a:r>
              <a:rPr lang="en-US" sz="2800" dirty="0"/>
              <a:t>LEADING WITH INTENT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BD2B412-2D1B-42F1-AC03-C3076CC027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082" y="965606"/>
            <a:ext cx="12946888" cy="586740"/>
          </a:xfrm>
        </p:spPr>
        <p:txBody>
          <a:bodyPr/>
          <a:lstStyle/>
          <a:p>
            <a:r>
              <a:rPr lang="en-US" dirty="0"/>
              <a:t>THE VALUE OF FAIRNESS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E3D639F-4342-4396-81DD-73C0CDD57307}"/>
              </a:ext>
            </a:extLst>
          </p:cNvPr>
          <p:cNvSpPr/>
          <p:nvPr/>
        </p:nvSpPr>
        <p:spPr>
          <a:xfrm>
            <a:off x="-1" y="4876800"/>
            <a:ext cx="14630400" cy="3352800"/>
          </a:xfrm>
          <a:custGeom>
            <a:avLst/>
            <a:gdLst>
              <a:gd name="connsiteX0" fmla="*/ 5561611 w 12192000"/>
              <a:gd name="connsiteY0" fmla="*/ 0 h 2794000"/>
              <a:gd name="connsiteX1" fmla="*/ 11384868 w 12192000"/>
              <a:gd name="connsiteY1" fmla="*/ 255759 h 2794000"/>
              <a:gd name="connsiteX2" fmla="*/ 12192000 w 12192000"/>
              <a:gd name="connsiteY2" fmla="*/ 335858 h 2794000"/>
              <a:gd name="connsiteX3" fmla="*/ 12192000 w 12192000"/>
              <a:gd name="connsiteY3" fmla="*/ 519057 h 2794000"/>
              <a:gd name="connsiteX4" fmla="*/ 12191999 w 12192000"/>
              <a:gd name="connsiteY4" fmla="*/ 519057 h 2794000"/>
              <a:gd name="connsiteX5" fmla="*/ 12191999 w 12192000"/>
              <a:gd name="connsiteY5" fmla="*/ 2794000 h 2794000"/>
              <a:gd name="connsiteX6" fmla="*/ 0 w 12192000"/>
              <a:gd name="connsiteY6" fmla="*/ 2794000 h 2794000"/>
              <a:gd name="connsiteX7" fmla="*/ 0 w 12192000"/>
              <a:gd name="connsiteY7" fmla="*/ 519057 h 2794000"/>
              <a:gd name="connsiteX8" fmla="*/ 0 w 12192000"/>
              <a:gd name="connsiteY8" fmla="*/ 499832 h 2794000"/>
              <a:gd name="connsiteX9" fmla="*/ 0 w 12192000"/>
              <a:gd name="connsiteY9" fmla="*/ 236113 h 2794000"/>
              <a:gd name="connsiteX10" fmla="*/ 563091 w 12192000"/>
              <a:gd name="connsiteY10" fmla="*/ 188237 h 2794000"/>
              <a:gd name="connsiteX11" fmla="*/ 5561611 w 12192000"/>
              <a:gd name="connsiteY11" fmla="*/ 0 h 279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2794000">
                <a:moveTo>
                  <a:pt x="5561611" y="0"/>
                </a:moveTo>
                <a:cubicBezTo>
                  <a:pt x="7521382" y="0"/>
                  <a:pt x="9463398" y="86308"/>
                  <a:pt x="11384868" y="255759"/>
                </a:cubicBezTo>
                <a:lnTo>
                  <a:pt x="12192000" y="335858"/>
                </a:lnTo>
                <a:lnTo>
                  <a:pt x="12192000" y="519057"/>
                </a:lnTo>
                <a:lnTo>
                  <a:pt x="12191999" y="519057"/>
                </a:lnTo>
                <a:lnTo>
                  <a:pt x="12191999" y="2794000"/>
                </a:lnTo>
                <a:lnTo>
                  <a:pt x="0" y="2794000"/>
                </a:lnTo>
                <a:lnTo>
                  <a:pt x="0" y="519057"/>
                </a:lnTo>
                <a:lnTo>
                  <a:pt x="0" y="499832"/>
                </a:lnTo>
                <a:lnTo>
                  <a:pt x="0" y="236113"/>
                </a:lnTo>
                <a:lnTo>
                  <a:pt x="563091" y="188237"/>
                </a:lnTo>
                <a:cubicBezTo>
                  <a:pt x="2215048" y="63410"/>
                  <a:pt x="3881808" y="0"/>
                  <a:pt x="5561611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77000">
                <a:schemeClr val="accent4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52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A20FFA9-9372-4701-B94C-BF52ED230B48}"/>
              </a:ext>
            </a:extLst>
          </p:cNvPr>
          <p:cNvGrpSpPr/>
          <p:nvPr/>
        </p:nvGrpSpPr>
        <p:grpSpPr>
          <a:xfrm>
            <a:off x="2457045" y="1725472"/>
            <a:ext cx="9716311" cy="5825164"/>
            <a:chOff x="17277944" y="1135166"/>
            <a:chExt cx="9716311" cy="58251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5590B58-E795-4E9D-A360-1520832F343F}"/>
                </a:ext>
              </a:extLst>
            </p:cNvPr>
            <p:cNvSpPr/>
            <p:nvPr/>
          </p:nvSpPr>
          <p:spPr>
            <a:xfrm>
              <a:off x="18334662" y="1366463"/>
              <a:ext cx="7602876" cy="4911047"/>
            </a:xfrm>
            <a:prstGeom prst="rect">
              <a:avLst/>
            </a:pr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B4E0A9F-571E-40AA-9148-4DFE70CEC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7277944" y="1135166"/>
              <a:ext cx="9716311" cy="5825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96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4CD01D-BF15-4334-A4F3-A5C702F15F8C}"/>
              </a:ext>
            </a:extLst>
          </p:cNvPr>
          <p:cNvSpPr/>
          <p:nvPr/>
        </p:nvSpPr>
        <p:spPr>
          <a:xfrm>
            <a:off x="0" y="3314641"/>
            <a:ext cx="14630400" cy="25221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en-PH" sz="24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2751D5-7E90-448F-8E0D-CE9E52247A16}"/>
              </a:ext>
            </a:extLst>
          </p:cNvPr>
          <p:cNvSpPr txBox="1"/>
          <p:nvPr/>
        </p:nvSpPr>
        <p:spPr>
          <a:xfrm>
            <a:off x="8763000" y="3769484"/>
            <a:ext cx="5334000" cy="161243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Embrace Your Sisters and Brothers</a:t>
            </a:r>
            <a:br>
              <a:rPr lang="en-US" sz="3600" b="1" dirty="0">
                <a:solidFill>
                  <a:schemeClr val="bg1"/>
                </a:solidFill>
              </a:rPr>
            </a:br>
            <a:r>
              <a:rPr lang="en-US" sz="4800" b="1" dirty="0">
                <a:solidFill>
                  <a:schemeClr val="bg1"/>
                </a:solidFill>
              </a:rPr>
              <a:t>You Need Them!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271F82-2E8D-41AC-8E42-3EEF4D64BE3B}"/>
              </a:ext>
            </a:extLst>
          </p:cNvPr>
          <p:cNvSpPr/>
          <p:nvPr/>
        </p:nvSpPr>
        <p:spPr>
          <a:xfrm>
            <a:off x="533400" y="1708846"/>
            <a:ext cx="7564118" cy="5700463"/>
          </a:xfrm>
          <a:prstGeom prst="rect">
            <a:avLst/>
          </a:prstGeom>
          <a:blipFill>
            <a:blip r:embed="rId3"/>
            <a:srcRect/>
            <a:stretch>
              <a:fillRect l="-7240" t="-6281" r="-4269" b="-796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7" tIns="54859" rIns="109717" bIns="54859" rtlCol="0" anchor="ctr"/>
          <a:lstStyle/>
          <a:p>
            <a:pPr algn="ctr"/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2D23757-02E5-4B58-9DAB-E8D7FBDBC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05740"/>
            <a:ext cx="12926568" cy="586740"/>
          </a:xfrm>
        </p:spPr>
        <p:txBody>
          <a:bodyPr/>
          <a:lstStyle/>
          <a:p>
            <a:r>
              <a:rPr lang="en-GB" sz="2800" dirty="0"/>
              <a:t>LEADING WITH INTENT </a:t>
            </a:r>
            <a:endParaRPr lang="en-US" sz="2800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E22876EC-155C-7DA4-58EE-A7A8AE5B72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082" y="965606"/>
            <a:ext cx="12946888" cy="586740"/>
          </a:xfrm>
        </p:spPr>
        <p:txBody>
          <a:bodyPr/>
          <a:lstStyle/>
          <a:p>
            <a:r>
              <a:rPr lang="en-US" dirty="0"/>
              <a:t>THE VALUE OF TEAMWORK</a:t>
            </a:r>
          </a:p>
        </p:txBody>
      </p:sp>
    </p:spTree>
    <p:extLst>
      <p:ext uri="{BB962C8B-B14F-4D97-AF65-F5344CB8AC3E}">
        <p14:creationId xmlns:p14="http://schemas.microsoft.com/office/powerpoint/2010/main" val="304305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38362-D509-462B-B02C-384041770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Leading with intent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5143E76-18E7-41AB-9773-3C45AE69318A}"/>
              </a:ext>
            </a:extLst>
          </p:cNvPr>
          <p:cNvCxnSpPr>
            <a:cxnSpLocks/>
          </p:cNvCxnSpPr>
          <p:nvPr/>
        </p:nvCxnSpPr>
        <p:spPr>
          <a:xfrm>
            <a:off x="4876800" y="1423686"/>
            <a:ext cx="0" cy="5046562"/>
          </a:xfrm>
          <a:prstGeom prst="line">
            <a:avLst/>
          </a:prstGeom>
          <a:noFill/>
          <a:ln w="6350">
            <a:solidFill>
              <a:schemeClr val="bg1"/>
            </a:solidFill>
          </a:ln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F8570F2-3AC0-4CC4-AA96-ED7DB3E40767}"/>
              </a:ext>
            </a:extLst>
          </p:cNvPr>
          <p:cNvCxnSpPr>
            <a:cxnSpLocks/>
          </p:cNvCxnSpPr>
          <p:nvPr/>
        </p:nvCxnSpPr>
        <p:spPr>
          <a:xfrm>
            <a:off x="9753600" y="1423686"/>
            <a:ext cx="0" cy="5046562"/>
          </a:xfrm>
          <a:prstGeom prst="line">
            <a:avLst/>
          </a:prstGeom>
          <a:noFill/>
          <a:ln w="6350">
            <a:solidFill>
              <a:schemeClr val="bg1"/>
            </a:solidFill>
          </a:ln>
        </p:spPr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1FD5996B-799D-451E-981A-AE83B8263296}"/>
              </a:ext>
            </a:extLst>
          </p:cNvPr>
          <p:cNvGrpSpPr/>
          <p:nvPr/>
        </p:nvGrpSpPr>
        <p:grpSpPr>
          <a:xfrm>
            <a:off x="5220182" y="1423686"/>
            <a:ext cx="4190036" cy="2090550"/>
            <a:chOff x="5220182" y="1642484"/>
            <a:chExt cx="4190036" cy="2090550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588B3B7-8139-44C0-85E2-F7751D687957}"/>
                </a:ext>
              </a:extLst>
            </p:cNvPr>
            <p:cNvSpPr txBox="1"/>
            <p:nvPr/>
          </p:nvSpPr>
          <p:spPr>
            <a:xfrm>
              <a:off x="5220182" y="1642484"/>
              <a:ext cx="4190036" cy="61555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sz="2000" dirty="0"/>
                <a:t>Build Trust, Teamwork,</a:t>
              </a:r>
              <a:br>
                <a:rPr lang="en-US" sz="2000" dirty="0"/>
              </a:br>
              <a:r>
                <a:rPr lang="en-US" sz="2000" dirty="0"/>
                <a:t>and Empowerment</a:t>
              </a:r>
            </a:p>
          </p:txBody>
        </p:sp>
        <p:pic>
          <p:nvPicPr>
            <p:cNvPr id="70" name="Graphic 69">
              <a:extLst>
                <a:ext uri="{FF2B5EF4-FFF2-40B4-BE49-F238E27FC236}">
                  <a16:creationId xmlns:a16="http://schemas.microsoft.com/office/drawing/2014/main" id="{F2AD54FB-0F57-41ED-975B-E210E14E3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712213" y="2527060"/>
              <a:ext cx="1205974" cy="1205974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F500865-448C-47DD-987F-E4A6E7C857B5}"/>
              </a:ext>
            </a:extLst>
          </p:cNvPr>
          <p:cNvGrpSpPr/>
          <p:nvPr/>
        </p:nvGrpSpPr>
        <p:grpSpPr>
          <a:xfrm>
            <a:off x="5220182" y="4422578"/>
            <a:ext cx="4190036" cy="2047670"/>
            <a:chOff x="5220182" y="4422578"/>
            <a:chExt cx="4190036" cy="2047670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C6AEC75-E9A8-478B-AE1A-7BAA66F85169}"/>
                </a:ext>
              </a:extLst>
            </p:cNvPr>
            <p:cNvSpPr txBox="1"/>
            <p:nvPr/>
          </p:nvSpPr>
          <p:spPr>
            <a:xfrm>
              <a:off x="5220182" y="4422578"/>
              <a:ext cx="4190036" cy="61555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sz="2000" dirty="0"/>
                <a:t>Create Supportive</a:t>
              </a:r>
              <a:br>
                <a:rPr lang="en-US" sz="2000" dirty="0"/>
              </a:br>
              <a:r>
                <a:rPr lang="en-US" sz="2000" dirty="0"/>
                <a:t>Communities</a:t>
              </a: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278D69E2-149A-4053-93A2-D98776DBC15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437376" y="5306608"/>
              <a:ext cx="1755648" cy="1163640"/>
              <a:chOff x="4145756" y="3145631"/>
              <a:chExt cx="847725" cy="561871"/>
            </a:xfrm>
            <a:solidFill>
              <a:schemeClr val="accent3"/>
            </a:solidFill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55C1DF25-2D27-4F0F-B37E-D50A9E5490D9}"/>
                  </a:ext>
                </a:extLst>
              </p:cNvPr>
              <p:cNvSpPr/>
              <p:nvPr/>
            </p:nvSpPr>
            <p:spPr>
              <a:xfrm>
                <a:off x="4466855" y="3174206"/>
                <a:ext cx="171450" cy="142875"/>
              </a:xfrm>
              <a:custGeom>
                <a:avLst/>
                <a:gdLst>
                  <a:gd name="connsiteX0" fmla="*/ 16562 w 171450"/>
                  <a:gd name="connsiteY0" fmla="*/ 120491 h 142875"/>
                  <a:gd name="connsiteX1" fmla="*/ 31802 w 171450"/>
                  <a:gd name="connsiteY1" fmla="*/ 122396 h 142875"/>
                  <a:gd name="connsiteX2" fmla="*/ 57520 w 171450"/>
                  <a:gd name="connsiteY2" fmla="*/ 114776 h 142875"/>
                  <a:gd name="connsiteX3" fmla="*/ 108002 w 171450"/>
                  <a:gd name="connsiteY3" fmla="*/ 138589 h 142875"/>
                  <a:gd name="connsiteX4" fmla="*/ 173725 w 171450"/>
                  <a:gd name="connsiteY4" fmla="*/ 72866 h 142875"/>
                  <a:gd name="connsiteX5" fmla="*/ 108002 w 171450"/>
                  <a:gd name="connsiteY5" fmla="*/ 7144 h 142875"/>
                  <a:gd name="connsiteX6" fmla="*/ 42280 w 171450"/>
                  <a:gd name="connsiteY6" fmla="*/ 72866 h 142875"/>
                  <a:gd name="connsiteX7" fmla="*/ 46090 w 171450"/>
                  <a:gd name="connsiteY7" fmla="*/ 93821 h 142875"/>
                  <a:gd name="connsiteX8" fmla="*/ 23230 w 171450"/>
                  <a:gd name="connsiteY8" fmla="*/ 97631 h 142875"/>
                  <a:gd name="connsiteX9" fmla="*/ 7990 w 171450"/>
                  <a:gd name="connsiteY9" fmla="*/ 106204 h 142875"/>
                  <a:gd name="connsiteX10" fmla="*/ 16562 w 171450"/>
                  <a:gd name="connsiteY10" fmla="*/ 120491 h 142875"/>
                  <a:gd name="connsiteX11" fmla="*/ 136577 w 171450"/>
                  <a:gd name="connsiteY11" fmla="*/ 43339 h 142875"/>
                  <a:gd name="connsiteX12" fmla="*/ 148960 w 171450"/>
                  <a:gd name="connsiteY12" fmla="*/ 71914 h 142875"/>
                  <a:gd name="connsiteX13" fmla="*/ 108002 w 171450"/>
                  <a:gd name="connsiteY13" fmla="*/ 112871 h 142875"/>
                  <a:gd name="connsiteX14" fmla="*/ 68950 w 171450"/>
                  <a:gd name="connsiteY14" fmla="*/ 85249 h 142875"/>
                  <a:gd name="connsiteX15" fmla="*/ 74665 w 171450"/>
                  <a:gd name="connsiteY15" fmla="*/ 85249 h 142875"/>
                  <a:gd name="connsiteX16" fmla="*/ 110860 w 171450"/>
                  <a:gd name="connsiteY16" fmla="*/ 74771 h 142875"/>
                  <a:gd name="connsiteX17" fmla="*/ 136577 w 171450"/>
                  <a:gd name="connsiteY17" fmla="*/ 43339 h 142875"/>
                  <a:gd name="connsiteX18" fmla="*/ 107050 w 171450"/>
                  <a:gd name="connsiteY18" fmla="*/ 30956 h 142875"/>
                  <a:gd name="connsiteX19" fmla="*/ 114670 w 171450"/>
                  <a:gd name="connsiteY19" fmla="*/ 31909 h 142875"/>
                  <a:gd name="connsiteX20" fmla="*/ 96572 w 171450"/>
                  <a:gd name="connsiteY20" fmla="*/ 55721 h 142875"/>
                  <a:gd name="connsiteX21" fmla="*/ 67045 w 171450"/>
                  <a:gd name="connsiteY21" fmla="*/ 61436 h 142875"/>
                  <a:gd name="connsiteX22" fmla="*/ 107050 w 171450"/>
                  <a:gd name="connsiteY22" fmla="*/ 30956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1450" h="142875">
                    <a:moveTo>
                      <a:pt x="16562" y="120491"/>
                    </a:moveTo>
                    <a:cubicBezTo>
                      <a:pt x="22277" y="121444"/>
                      <a:pt x="27040" y="122396"/>
                      <a:pt x="31802" y="122396"/>
                    </a:cubicBezTo>
                    <a:cubicBezTo>
                      <a:pt x="42280" y="122396"/>
                      <a:pt x="50852" y="119539"/>
                      <a:pt x="57520" y="114776"/>
                    </a:cubicBezTo>
                    <a:cubicBezTo>
                      <a:pt x="69902" y="129064"/>
                      <a:pt x="88000" y="138589"/>
                      <a:pt x="108002" y="138589"/>
                    </a:cubicBezTo>
                    <a:cubicBezTo>
                      <a:pt x="144197" y="138589"/>
                      <a:pt x="173725" y="109061"/>
                      <a:pt x="173725" y="72866"/>
                    </a:cubicBezTo>
                    <a:cubicBezTo>
                      <a:pt x="173725" y="36671"/>
                      <a:pt x="144197" y="7144"/>
                      <a:pt x="108002" y="7144"/>
                    </a:cubicBezTo>
                    <a:cubicBezTo>
                      <a:pt x="71807" y="7144"/>
                      <a:pt x="42280" y="36671"/>
                      <a:pt x="42280" y="72866"/>
                    </a:cubicBezTo>
                    <a:cubicBezTo>
                      <a:pt x="42280" y="80486"/>
                      <a:pt x="43232" y="87154"/>
                      <a:pt x="46090" y="93821"/>
                    </a:cubicBezTo>
                    <a:cubicBezTo>
                      <a:pt x="43232" y="96679"/>
                      <a:pt x="36565" y="100489"/>
                      <a:pt x="23230" y="97631"/>
                    </a:cubicBezTo>
                    <a:cubicBezTo>
                      <a:pt x="16562" y="95726"/>
                      <a:pt x="9895" y="100489"/>
                      <a:pt x="7990" y="106204"/>
                    </a:cubicBezTo>
                    <a:cubicBezTo>
                      <a:pt x="5132" y="111919"/>
                      <a:pt x="9895" y="118586"/>
                      <a:pt x="16562" y="120491"/>
                    </a:cubicBezTo>
                    <a:close/>
                    <a:moveTo>
                      <a:pt x="136577" y="43339"/>
                    </a:moveTo>
                    <a:cubicBezTo>
                      <a:pt x="144197" y="50959"/>
                      <a:pt x="148960" y="61436"/>
                      <a:pt x="148960" y="71914"/>
                    </a:cubicBezTo>
                    <a:cubicBezTo>
                      <a:pt x="148960" y="94774"/>
                      <a:pt x="130862" y="112871"/>
                      <a:pt x="108002" y="112871"/>
                    </a:cubicBezTo>
                    <a:cubicBezTo>
                      <a:pt x="89905" y="112871"/>
                      <a:pt x="74665" y="101441"/>
                      <a:pt x="68950" y="85249"/>
                    </a:cubicBezTo>
                    <a:cubicBezTo>
                      <a:pt x="70855" y="85249"/>
                      <a:pt x="72760" y="85249"/>
                      <a:pt x="74665" y="85249"/>
                    </a:cubicBezTo>
                    <a:cubicBezTo>
                      <a:pt x="88000" y="85249"/>
                      <a:pt x="100382" y="81439"/>
                      <a:pt x="110860" y="74771"/>
                    </a:cubicBezTo>
                    <a:cubicBezTo>
                      <a:pt x="124195" y="66199"/>
                      <a:pt x="131815" y="53816"/>
                      <a:pt x="136577" y="43339"/>
                    </a:cubicBezTo>
                    <a:close/>
                    <a:moveTo>
                      <a:pt x="107050" y="30956"/>
                    </a:moveTo>
                    <a:cubicBezTo>
                      <a:pt x="109907" y="30956"/>
                      <a:pt x="111812" y="30956"/>
                      <a:pt x="114670" y="31909"/>
                    </a:cubicBezTo>
                    <a:cubicBezTo>
                      <a:pt x="111812" y="39529"/>
                      <a:pt x="106097" y="49054"/>
                      <a:pt x="96572" y="55721"/>
                    </a:cubicBezTo>
                    <a:cubicBezTo>
                      <a:pt x="88952" y="60484"/>
                      <a:pt x="78475" y="62389"/>
                      <a:pt x="67045" y="61436"/>
                    </a:cubicBezTo>
                    <a:cubicBezTo>
                      <a:pt x="72760" y="43339"/>
                      <a:pt x="88000" y="30956"/>
                      <a:pt x="107050" y="3095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520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B42CFCBD-A42A-4D1A-8E58-E528D2C8BFD7}"/>
                  </a:ext>
                </a:extLst>
              </p:cNvPr>
              <p:cNvSpPr/>
              <p:nvPr/>
            </p:nvSpPr>
            <p:spPr>
              <a:xfrm>
                <a:off x="4458474" y="3375184"/>
                <a:ext cx="228600" cy="323850"/>
              </a:xfrm>
              <a:custGeom>
                <a:avLst/>
                <a:gdLst>
                  <a:gd name="connsiteX0" fmla="*/ 187821 w 228600"/>
                  <a:gd name="connsiteY0" fmla="*/ 80486 h 323850"/>
                  <a:gd name="connsiteX1" fmla="*/ 187821 w 228600"/>
                  <a:gd name="connsiteY1" fmla="*/ 20479 h 323850"/>
                  <a:gd name="connsiteX2" fmla="*/ 176391 w 228600"/>
                  <a:gd name="connsiteY2" fmla="*/ 7144 h 323850"/>
                  <a:gd name="connsiteX3" fmla="*/ 163056 w 228600"/>
                  <a:gd name="connsiteY3" fmla="*/ 18574 h 323850"/>
                  <a:gd name="connsiteX4" fmla="*/ 163056 w 228600"/>
                  <a:gd name="connsiteY4" fmla="*/ 83344 h 323850"/>
                  <a:gd name="connsiteX5" fmla="*/ 180201 w 228600"/>
                  <a:gd name="connsiteY5" fmla="*/ 141446 h 323850"/>
                  <a:gd name="connsiteX6" fmla="*/ 115431 w 228600"/>
                  <a:gd name="connsiteY6" fmla="*/ 133826 h 323850"/>
                  <a:gd name="connsiteX7" fmla="*/ 49709 w 228600"/>
                  <a:gd name="connsiteY7" fmla="*/ 141446 h 323850"/>
                  <a:gd name="connsiteX8" fmla="*/ 66854 w 228600"/>
                  <a:gd name="connsiteY8" fmla="*/ 83344 h 323850"/>
                  <a:gd name="connsiteX9" fmla="*/ 66854 w 228600"/>
                  <a:gd name="connsiteY9" fmla="*/ 18574 h 323850"/>
                  <a:gd name="connsiteX10" fmla="*/ 53519 w 228600"/>
                  <a:gd name="connsiteY10" fmla="*/ 7144 h 323850"/>
                  <a:gd name="connsiteX11" fmla="*/ 42089 w 228600"/>
                  <a:gd name="connsiteY11" fmla="*/ 20479 h 323850"/>
                  <a:gd name="connsiteX12" fmla="*/ 42089 w 228600"/>
                  <a:gd name="connsiteY12" fmla="*/ 80486 h 323850"/>
                  <a:gd name="connsiteX13" fmla="*/ 11609 w 228600"/>
                  <a:gd name="connsiteY13" fmla="*/ 152876 h 323850"/>
                  <a:gd name="connsiteX14" fmla="*/ 8751 w 228600"/>
                  <a:gd name="connsiteY14" fmla="*/ 168116 h 323850"/>
                  <a:gd name="connsiteX15" fmla="*/ 23039 w 228600"/>
                  <a:gd name="connsiteY15" fmla="*/ 173831 h 323850"/>
                  <a:gd name="connsiteX16" fmla="*/ 71616 w 228600"/>
                  <a:gd name="connsiteY16" fmla="*/ 162401 h 323850"/>
                  <a:gd name="connsiteX17" fmla="*/ 71616 w 228600"/>
                  <a:gd name="connsiteY17" fmla="*/ 311944 h 323850"/>
                  <a:gd name="connsiteX18" fmla="*/ 83999 w 228600"/>
                  <a:gd name="connsiteY18" fmla="*/ 324326 h 323850"/>
                  <a:gd name="connsiteX19" fmla="*/ 96381 w 228600"/>
                  <a:gd name="connsiteY19" fmla="*/ 311944 h 323850"/>
                  <a:gd name="connsiteX20" fmla="*/ 96381 w 228600"/>
                  <a:gd name="connsiteY20" fmla="*/ 159544 h 323850"/>
                  <a:gd name="connsiteX21" fmla="*/ 115431 w 228600"/>
                  <a:gd name="connsiteY21" fmla="*/ 158591 h 323850"/>
                  <a:gd name="connsiteX22" fmla="*/ 134481 w 228600"/>
                  <a:gd name="connsiteY22" fmla="*/ 159544 h 323850"/>
                  <a:gd name="connsiteX23" fmla="*/ 134481 w 228600"/>
                  <a:gd name="connsiteY23" fmla="*/ 311944 h 323850"/>
                  <a:gd name="connsiteX24" fmla="*/ 146864 w 228600"/>
                  <a:gd name="connsiteY24" fmla="*/ 324326 h 323850"/>
                  <a:gd name="connsiteX25" fmla="*/ 159246 w 228600"/>
                  <a:gd name="connsiteY25" fmla="*/ 311944 h 323850"/>
                  <a:gd name="connsiteX26" fmla="*/ 159246 w 228600"/>
                  <a:gd name="connsiteY26" fmla="*/ 163354 h 323850"/>
                  <a:gd name="connsiteX27" fmla="*/ 207824 w 228600"/>
                  <a:gd name="connsiteY27" fmla="*/ 174784 h 323850"/>
                  <a:gd name="connsiteX28" fmla="*/ 222111 w 228600"/>
                  <a:gd name="connsiteY28" fmla="*/ 169069 h 323850"/>
                  <a:gd name="connsiteX29" fmla="*/ 219254 w 228600"/>
                  <a:gd name="connsiteY29" fmla="*/ 153829 h 323850"/>
                  <a:gd name="connsiteX30" fmla="*/ 187821 w 228600"/>
                  <a:gd name="connsiteY30" fmla="*/ 80486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28600" h="323850">
                    <a:moveTo>
                      <a:pt x="187821" y="80486"/>
                    </a:moveTo>
                    <a:cubicBezTo>
                      <a:pt x="185916" y="66199"/>
                      <a:pt x="186869" y="32861"/>
                      <a:pt x="187821" y="20479"/>
                    </a:cubicBezTo>
                    <a:cubicBezTo>
                      <a:pt x="187821" y="13811"/>
                      <a:pt x="183059" y="8096"/>
                      <a:pt x="176391" y="7144"/>
                    </a:cubicBezTo>
                    <a:cubicBezTo>
                      <a:pt x="169724" y="7144"/>
                      <a:pt x="164009" y="11906"/>
                      <a:pt x="163056" y="18574"/>
                    </a:cubicBezTo>
                    <a:cubicBezTo>
                      <a:pt x="163056" y="20479"/>
                      <a:pt x="160199" y="63341"/>
                      <a:pt x="163056" y="83344"/>
                    </a:cubicBezTo>
                    <a:cubicBezTo>
                      <a:pt x="164961" y="96679"/>
                      <a:pt x="170676" y="123349"/>
                      <a:pt x="180201" y="141446"/>
                    </a:cubicBezTo>
                    <a:cubicBezTo>
                      <a:pt x="144959" y="133826"/>
                      <a:pt x="115431" y="133826"/>
                      <a:pt x="115431" y="133826"/>
                    </a:cubicBezTo>
                    <a:cubicBezTo>
                      <a:pt x="115431" y="133826"/>
                      <a:pt x="84951" y="133826"/>
                      <a:pt x="49709" y="141446"/>
                    </a:cubicBezTo>
                    <a:cubicBezTo>
                      <a:pt x="59234" y="123349"/>
                      <a:pt x="64949" y="96679"/>
                      <a:pt x="66854" y="83344"/>
                    </a:cubicBezTo>
                    <a:cubicBezTo>
                      <a:pt x="69711" y="63341"/>
                      <a:pt x="66854" y="20479"/>
                      <a:pt x="66854" y="18574"/>
                    </a:cubicBezTo>
                    <a:cubicBezTo>
                      <a:pt x="66854" y="11906"/>
                      <a:pt x="60186" y="7144"/>
                      <a:pt x="53519" y="7144"/>
                    </a:cubicBezTo>
                    <a:cubicBezTo>
                      <a:pt x="46851" y="7144"/>
                      <a:pt x="42089" y="13811"/>
                      <a:pt x="42089" y="20479"/>
                    </a:cubicBezTo>
                    <a:cubicBezTo>
                      <a:pt x="43041" y="31909"/>
                      <a:pt x="43994" y="65246"/>
                      <a:pt x="42089" y="80486"/>
                    </a:cubicBezTo>
                    <a:cubicBezTo>
                      <a:pt x="39231" y="99536"/>
                      <a:pt x="26849" y="140494"/>
                      <a:pt x="11609" y="152876"/>
                    </a:cubicBezTo>
                    <a:cubicBezTo>
                      <a:pt x="6846" y="156686"/>
                      <a:pt x="5894" y="163354"/>
                      <a:pt x="8751" y="168116"/>
                    </a:cubicBezTo>
                    <a:cubicBezTo>
                      <a:pt x="11609" y="172879"/>
                      <a:pt x="17324" y="175736"/>
                      <a:pt x="23039" y="173831"/>
                    </a:cubicBezTo>
                    <a:cubicBezTo>
                      <a:pt x="43041" y="168116"/>
                      <a:pt x="58281" y="165259"/>
                      <a:pt x="71616" y="162401"/>
                    </a:cubicBezTo>
                    <a:lnTo>
                      <a:pt x="71616" y="311944"/>
                    </a:lnTo>
                    <a:cubicBezTo>
                      <a:pt x="71616" y="318611"/>
                      <a:pt x="77331" y="324326"/>
                      <a:pt x="83999" y="324326"/>
                    </a:cubicBezTo>
                    <a:cubicBezTo>
                      <a:pt x="90666" y="324326"/>
                      <a:pt x="96381" y="318611"/>
                      <a:pt x="96381" y="311944"/>
                    </a:cubicBezTo>
                    <a:lnTo>
                      <a:pt x="96381" y="159544"/>
                    </a:lnTo>
                    <a:cubicBezTo>
                      <a:pt x="104001" y="158591"/>
                      <a:pt x="115431" y="158591"/>
                      <a:pt x="115431" y="158591"/>
                    </a:cubicBezTo>
                    <a:cubicBezTo>
                      <a:pt x="115431" y="158591"/>
                      <a:pt x="126861" y="158591"/>
                      <a:pt x="134481" y="159544"/>
                    </a:cubicBezTo>
                    <a:lnTo>
                      <a:pt x="134481" y="311944"/>
                    </a:lnTo>
                    <a:cubicBezTo>
                      <a:pt x="134481" y="318611"/>
                      <a:pt x="140196" y="324326"/>
                      <a:pt x="146864" y="324326"/>
                    </a:cubicBezTo>
                    <a:cubicBezTo>
                      <a:pt x="153531" y="324326"/>
                      <a:pt x="159246" y="318611"/>
                      <a:pt x="159246" y="311944"/>
                    </a:cubicBezTo>
                    <a:lnTo>
                      <a:pt x="159246" y="163354"/>
                    </a:lnTo>
                    <a:cubicBezTo>
                      <a:pt x="171629" y="165259"/>
                      <a:pt x="187821" y="169069"/>
                      <a:pt x="207824" y="174784"/>
                    </a:cubicBezTo>
                    <a:cubicBezTo>
                      <a:pt x="214491" y="176689"/>
                      <a:pt x="220206" y="172879"/>
                      <a:pt x="222111" y="169069"/>
                    </a:cubicBezTo>
                    <a:cubicBezTo>
                      <a:pt x="224969" y="164306"/>
                      <a:pt x="224016" y="157639"/>
                      <a:pt x="219254" y="153829"/>
                    </a:cubicBezTo>
                    <a:cubicBezTo>
                      <a:pt x="203061" y="140494"/>
                      <a:pt x="190679" y="99536"/>
                      <a:pt x="187821" y="8048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520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4ADD22BE-45D8-4961-B975-19156A529BDD}"/>
                  </a:ext>
                </a:extLst>
              </p:cNvPr>
              <p:cNvSpPr/>
              <p:nvPr/>
            </p:nvSpPr>
            <p:spPr>
              <a:xfrm>
                <a:off x="4734163" y="3376032"/>
                <a:ext cx="219075" cy="323850"/>
              </a:xfrm>
              <a:custGeom>
                <a:avLst/>
                <a:gdLst>
                  <a:gd name="connsiteX0" fmla="*/ 194072 w 219075"/>
                  <a:gd name="connsiteY0" fmla="*/ 143455 h 323850"/>
                  <a:gd name="connsiteX1" fmla="*/ 193119 w 219075"/>
                  <a:gd name="connsiteY1" fmla="*/ 133930 h 323850"/>
                  <a:gd name="connsiteX2" fmla="*/ 193119 w 219075"/>
                  <a:gd name="connsiteY2" fmla="*/ 19630 h 323850"/>
                  <a:gd name="connsiteX3" fmla="*/ 181689 w 219075"/>
                  <a:gd name="connsiteY3" fmla="*/ 7248 h 323850"/>
                  <a:gd name="connsiteX4" fmla="*/ 169307 w 219075"/>
                  <a:gd name="connsiteY4" fmla="*/ 18678 h 323850"/>
                  <a:gd name="connsiteX5" fmla="*/ 169307 w 219075"/>
                  <a:gd name="connsiteY5" fmla="*/ 135835 h 323850"/>
                  <a:gd name="connsiteX6" fmla="*/ 170259 w 219075"/>
                  <a:gd name="connsiteY6" fmla="*/ 145360 h 323850"/>
                  <a:gd name="connsiteX7" fmla="*/ 185499 w 219075"/>
                  <a:gd name="connsiteY7" fmla="*/ 244420 h 323850"/>
                  <a:gd name="connsiteX8" fmla="*/ 113109 w 219075"/>
                  <a:gd name="connsiteY8" fmla="*/ 232991 h 323850"/>
                  <a:gd name="connsiteX9" fmla="*/ 40719 w 219075"/>
                  <a:gd name="connsiteY9" fmla="*/ 244420 h 323850"/>
                  <a:gd name="connsiteX10" fmla="*/ 55959 w 219075"/>
                  <a:gd name="connsiteY10" fmla="*/ 145360 h 323850"/>
                  <a:gd name="connsiteX11" fmla="*/ 56912 w 219075"/>
                  <a:gd name="connsiteY11" fmla="*/ 135835 h 323850"/>
                  <a:gd name="connsiteX12" fmla="*/ 56912 w 219075"/>
                  <a:gd name="connsiteY12" fmla="*/ 18678 h 323850"/>
                  <a:gd name="connsiteX13" fmla="*/ 44529 w 219075"/>
                  <a:gd name="connsiteY13" fmla="*/ 7248 h 323850"/>
                  <a:gd name="connsiteX14" fmla="*/ 33099 w 219075"/>
                  <a:gd name="connsiteY14" fmla="*/ 19630 h 323850"/>
                  <a:gd name="connsiteX15" fmla="*/ 33099 w 219075"/>
                  <a:gd name="connsiteY15" fmla="*/ 133930 h 323850"/>
                  <a:gd name="connsiteX16" fmla="*/ 32147 w 219075"/>
                  <a:gd name="connsiteY16" fmla="*/ 143455 h 323850"/>
                  <a:gd name="connsiteX17" fmla="*/ 9287 w 219075"/>
                  <a:gd name="connsiteY17" fmla="*/ 257755 h 323850"/>
                  <a:gd name="connsiteX18" fmla="*/ 9287 w 219075"/>
                  <a:gd name="connsiteY18" fmla="*/ 272043 h 323850"/>
                  <a:gd name="connsiteX19" fmla="*/ 22622 w 219075"/>
                  <a:gd name="connsiteY19" fmla="*/ 275853 h 323850"/>
                  <a:gd name="connsiteX20" fmla="*/ 70247 w 219075"/>
                  <a:gd name="connsiteY20" fmla="*/ 262518 h 323850"/>
                  <a:gd name="connsiteX21" fmla="*/ 70247 w 219075"/>
                  <a:gd name="connsiteY21" fmla="*/ 311095 h 323850"/>
                  <a:gd name="connsiteX22" fmla="*/ 82629 w 219075"/>
                  <a:gd name="connsiteY22" fmla="*/ 323478 h 323850"/>
                  <a:gd name="connsiteX23" fmla="*/ 95012 w 219075"/>
                  <a:gd name="connsiteY23" fmla="*/ 311095 h 323850"/>
                  <a:gd name="connsiteX24" fmla="*/ 95012 w 219075"/>
                  <a:gd name="connsiteY24" fmla="*/ 258708 h 323850"/>
                  <a:gd name="connsiteX25" fmla="*/ 114062 w 219075"/>
                  <a:gd name="connsiteY25" fmla="*/ 257755 h 323850"/>
                  <a:gd name="connsiteX26" fmla="*/ 133112 w 219075"/>
                  <a:gd name="connsiteY26" fmla="*/ 258708 h 323850"/>
                  <a:gd name="connsiteX27" fmla="*/ 133112 w 219075"/>
                  <a:gd name="connsiteY27" fmla="*/ 311095 h 323850"/>
                  <a:gd name="connsiteX28" fmla="*/ 145494 w 219075"/>
                  <a:gd name="connsiteY28" fmla="*/ 323478 h 323850"/>
                  <a:gd name="connsiteX29" fmla="*/ 157877 w 219075"/>
                  <a:gd name="connsiteY29" fmla="*/ 311095 h 323850"/>
                  <a:gd name="connsiteX30" fmla="*/ 157877 w 219075"/>
                  <a:gd name="connsiteY30" fmla="*/ 262518 h 323850"/>
                  <a:gd name="connsiteX31" fmla="*/ 205502 w 219075"/>
                  <a:gd name="connsiteY31" fmla="*/ 275853 h 323850"/>
                  <a:gd name="connsiteX32" fmla="*/ 218837 w 219075"/>
                  <a:gd name="connsiteY32" fmla="*/ 272043 h 323850"/>
                  <a:gd name="connsiteX33" fmla="*/ 218837 w 219075"/>
                  <a:gd name="connsiteY33" fmla="*/ 257755 h 323850"/>
                  <a:gd name="connsiteX34" fmla="*/ 194072 w 219075"/>
                  <a:gd name="connsiteY34" fmla="*/ 143455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19075" h="323850">
                    <a:moveTo>
                      <a:pt x="194072" y="143455"/>
                    </a:moveTo>
                    <a:lnTo>
                      <a:pt x="193119" y="133930"/>
                    </a:lnTo>
                    <a:cubicBezTo>
                      <a:pt x="190262" y="101545"/>
                      <a:pt x="193119" y="20583"/>
                      <a:pt x="193119" y="19630"/>
                    </a:cubicBezTo>
                    <a:cubicBezTo>
                      <a:pt x="193119" y="12963"/>
                      <a:pt x="188357" y="7248"/>
                      <a:pt x="181689" y="7248"/>
                    </a:cubicBezTo>
                    <a:cubicBezTo>
                      <a:pt x="175022" y="6295"/>
                      <a:pt x="169307" y="12010"/>
                      <a:pt x="169307" y="18678"/>
                    </a:cubicBezTo>
                    <a:cubicBezTo>
                      <a:pt x="169307" y="21535"/>
                      <a:pt x="166449" y="102498"/>
                      <a:pt x="169307" y="135835"/>
                    </a:cubicBezTo>
                    <a:lnTo>
                      <a:pt x="170259" y="145360"/>
                    </a:lnTo>
                    <a:cubicBezTo>
                      <a:pt x="172164" y="173935"/>
                      <a:pt x="175974" y="213941"/>
                      <a:pt x="185499" y="244420"/>
                    </a:cubicBezTo>
                    <a:cubicBezTo>
                      <a:pt x="144542" y="232038"/>
                      <a:pt x="113109" y="232991"/>
                      <a:pt x="113109" y="232991"/>
                    </a:cubicBezTo>
                    <a:cubicBezTo>
                      <a:pt x="113109" y="232991"/>
                      <a:pt x="81677" y="232038"/>
                      <a:pt x="40719" y="244420"/>
                    </a:cubicBezTo>
                    <a:cubicBezTo>
                      <a:pt x="50244" y="213941"/>
                      <a:pt x="53102" y="173935"/>
                      <a:pt x="55959" y="145360"/>
                    </a:cubicBezTo>
                    <a:lnTo>
                      <a:pt x="56912" y="135835"/>
                    </a:lnTo>
                    <a:cubicBezTo>
                      <a:pt x="59769" y="101545"/>
                      <a:pt x="56912" y="21535"/>
                      <a:pt x="56912" y="18678"/>
                    </a:cubicBezTo>
                    <a:cubicBezTo>
                      <a:pt x="56912" y="12010"/>
                      <a:pt x="51197" y="6295"/>
                      <a:pt x="44529" y="7248"/>
                    </a:cubicBezTo>
                    <a:cubicBezTo>
                      <a:pt x="37862" y="7248"/>
                      <a:pt x="32147" y="12963"/>
                      <a:pt x="33099" y="19630"/>
                    </a:cubicBezTo>
                    <a:cubicBezTo>
                      <a:pt x="33099" y="20583"/>
                      <a:pt x="35957" y="101545"/>
                      <a:pt x="33099" y="133930"/>
                    </a:cubicBezTo>
                    <a:lnTo>
                      <a:pt x="32147" y="143455"/>
                    </a:lnTo>
                    <a:cubicBezTo>
                      <a:pt x="29289" y="174888"/>
                      <a:pt x="24527" y="233943"/>
                      <a:pt x="9287" y="257755"/>
                    </a:cubicBezTo>
                    <a:cubicBezTo>
                      <a:pt x="6429" y="262518"/>
                      <a:pt x="6429" y="268233"/>
                      <a:pt x="9287" y="272043"/>
                    </a:cubicBezTo>
                    <a:cubicBezTo>
                      <a:pt x="11192" y="274900"/>
                      <a:pt x="17859" y="277758"/>
                      <a:pt x="22622" y="275853"/>
                    </a:cubicBezTo>
                    <a:cubicBezTo>
                      <a:pt x="41672" y="269186"/>
                      <a:pt x="57864" y="265375"/>
                      <a:pt x="70247" y="262518"/>
                    </a:cubicBezTo>
                    <a:lnTo>
                      <a:pt x="70247" y="311095"/>
                    </a:lnTo>
                    <a:cubicBezTo>
                      <a:pt x="70247" y="317763"/>
                      <a:pt x="75962" y="323478"/>
                      <a:pt x="82629" y="323478"/>
                    </a:cubicBezTo>
                    <a:cubicBezTo>
                      <a:pt x="89297" y="323478"/>
                      <a:pt x="95012" y="317763"/>
                      <a:pt x="95012" y="311095"/>
                    </a:cubicBezTo>
                    <a:lnTo>
                      <a:pt x="95012" y="258708"/>
                    </a:lnTo>
                    <a:cubicBezTo>
                      <a:pt x="103584" y="257755"/>
                      <a:pt x="113109" y="257755"/>
                      <a:pt x="114062" y="257755"/>
                    </a:cubicBezTo>
                    <a:cubicBezTo>
                      <a:pt x="115014" y="257755"/>
                      <a:pt x="124539" y="257755"/>
                      <a:pt x="133112" y="258708"/>
                    </a:cubicBezTo>
                    <a:lnTo>
                      <a:pt x="133112" y="311095"/>
                    </a:lnTo>
                    <a:cubicBezTo>
                      <a:pt x="133112" y="317763"/>
                      <a:pt x="138827" y="323478"/>
                      <a:pt x="145494" y="323478"/>
                    </a:cubicBezTo>
                    <a:cubicBezTo>
                      <a:pt x="152162" y="323478"/>
                      <a:pt x="157877" y="317763"/>
                      <a:pt x="157877" y="311095"/>
                    </a:cubicBezTo>
                    <a:lnTo>
                      <a:pt x="157877" y="262518"/>
                    </a:lnTo>
                    <a:cubicBezTo>
                      <a:pt x="170259" y="265375"/>
                      <a:pt x="186452" y="269186"/>
                      <a:pt x="205502" y="275853"/>
                    </a:cubicBezTo>
                    <a:cubicBezTo>
                      <a:pt x="210264" y="277758"/>
                      <a:pt x="215979" y="275853"/>
                      <a:pt x="218837" y="272043"/>
                    </a:cubicBezTo>
                    <a:cubicBezTo>
                      <a:pt x="221694" y="268233"/>
                      <a:pt x="222647" y="262518"/>
                      <a:pt x="218837" y="257755"/>
                    </a:cubicBezTo>
                    <a:cubicBezTo>
                      <a:pt x="201692" y="234895"/>
                      <a:pt x="196929" y="175841"/>
                      <a:pt x="194072" y="143455"/>
                    </a:cubicBezTo>
                    <a:close/>
                  </a:path>
                </a:pathLst>
              </a:custGeom>
              <a:solidFill>
                <a:srgbClr val="00B0F0"/>
              </a:solidFill>
              <a:ln w="2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520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E8EAE34E-D0B9-4F12-B3FE-C743106B46B6}"/>
                  </a:ext>
                </a:extLst>
              </p:cNvPr>
              <p:cNvSpPr/>
              <p:nvPr/>
            </p:nvSpPr>
            <p:spPr>
              <a:xfrm>
                <a:off x="4228624" y="3173254"/>
                <a:ext cx="142875" cy="142875"/>
              </a:xfrm>
              <a:custGeom>
                <a:avLst/>
                <a:gdLst>
                  <a:gd name="connsiteX0" fmla="*/ 72866 w 142875"/>
                  <a:gd name="connsiteY0" fmla="*/ 138589 h 142875"/>
                  <a:gd name="connsiteX1" fmla="*/ 138589 w 142875"/>
                  <a:gd name="connsiteY1" fmla="*/ 72866 h 142875"/>
                  <a:gd name="connsiteX2" fmla="*/ 72866 w 142875"/>
                  <a:gd name="connsiteY2" fmla="*/ 7144 h 142875"/>
                  <a:gd name="connsiteX3" fmla="*/ 7144 w 142875"/>
                  <a:gd name="connsiteY3" fmla="*/ 72866 h 142875"/>
                  <a:gd name="connsiteX4" fmla="*/ 72866 w 142875"/>
                  <a:gd name="connsiteY4" fmla="*/ 138589 h 142875"/>
                  <a:gd name="connsiteX5" fmla="*/ 102394 w 142875"/>
                  <a:gd name="connsiteY5" fmla="*/ 44291 h 142875"/>
                  <a:gd name="connsiteX6" fmla="*/ 114776 w 142875"/>
                  <a:gd name="connsiteY6" fmla="*/ 72866 h 142875"/>
                  <a:gd name="connsiteX7" fmla="*/ 73819 w 142875"/>
                  <a:gd name="connsiteY7" fmla="*/ 113824 h 142875"/>
                  <a:gd name="connsiteX8" fmla="*/ 34766 w 142875"/>
                  <a:gd name="connsiteY8" fmla="*/ 86201 h 142875"/>
                  <a:gd name="connsiteX9" fmla="*/ 40481 w 142875"/>
                  <a:gd name="connsiteY9" fmla="*/ 86201 h 142875"/>
                  <a:gd name="connsiteX10" fmla="*/ 76676 w 142875"/>
                  <a:gd name="connsiteY10" fmla="*/ 75724 h 142875"/>
                  <a:gd name="connsiteX11" fmla="*/ 102394 w 142875"/>
                  <a:gd name="connsiteY11" fmla="*/ 44291 h 142875"/>
                  <a:gd name="connsiteX12" fmla="*/ 72866 w 142875"/>
                  <a:gd name="connsiteY12" fmla="*/ 31909 h 142875"/>
                  <a:gd name="connsiteX13" fmla="*/ 80486 w 142875"/>
                  <a:gd name="connsiteY13" fmla="*/ 32861 h 142875"/>
                  <a:gd name="connsiteX14" fmla="*/ 62389 w 142875"/>
                  <a:gd name="connsiteY14" fmla="*/ 56674 h 142875"/>
                  <a:gd name="connsiteX15" fmla="*/ 32861 w 142875"/>
                  <a:gd name="connsiteY15" fmla="*/ 62389 h 142875"/>
                  <a:gd name="connsiteX16" fmla="*/ 72866 w 142875"/>
                  <a:gd name="connsiteY16" fmla="*/ 3190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2875" h="142875">
                    <a:moveTo>
                      <a:pt x="72866" y="138589"/>
                    </a:moveTo>
                    <a:cubicBezTo>
                      <a:pt x="109061" y="138589"/>
                      <a:pt x="138589" y="109061"/>
                      <a:pt x="138589" y="72866"/>
                    </a:cubicBezTo>
                    <a:cubicBezTo>
                      <a:pt x="138589" y="36671"/>
                      <a:pt x="109061" y="7144"/>
                      <a:pt x="72866" y="7144"/>
                    </a:cubicBezTo>
                    <a:cubicBezTo>
                      <a:pt x="36671" y="7144"/>
                      <a:pt x="7144" y="36671"/>
                      <a:pt x="7144" y="72866"/>
                    </a:cubicBezTo>
                    <a:cubicBezTo>
                      <a:pt x="7144" y="109061"/>
                      <a:pt x="36671" y="138589"/>
                      <a:pt x="72866" y="138589"/>
                    </a:cubicBezTo>
                    <a:close/>
                    <a:moveTo>
                      <a:pt x="102394" y="44291"/>
                    </a:moveTo>
                    <a:cubicBezTo>
                      <a:pt x="110014" y="51911"/>
                      <a:pt x="114776" y="62389"/>
                      <a:pt x="114776" y="72866"/>
                    </a:cubicBezTo>
                    <a:cubicBezTo>
                      <a:pt x="114776" y="95726"/>
                      <a:pt x="96679" y="113824"/>
                      <a:pt x="73819" y="113824"/>
                    </a:cubicBezTo>
                    <a:cubicBezTo>
                      <a:pt x="55721" y="113824"/>
                      <a:pt x="40481" y="102394"/>
                      <a:pt x="34766" y="86201"/>
                    </a:cubicBezTo>
                    <a:cubicBezTo>
                      <a:pt x="36671" y="86201"/>
                      <a:pt x="38576" y="86201"/>
                      <a:pt x="40481" y="86201"/>
                    </a:cubicBezTo>
                    <a:cubicBezTo>
                      <a:pt x="53816" y="86201"/>
                      <a:pt x="66199" y="82391"/>
                      <a:pt x="76676" y="75724"/>
                    </a:cubicBezTo>
                    <a:cubicBezTo>
                      <a:pt x="90011" y="67151"/>
                      <a:pt x="97631" y="54769"/>
                      <a:pt x="102394" y="44291"/>
                    </a:cubicBezTo>
                    <a:close/>
                    <a:moveTo>
                      <a:pt x="72866" y="31909"/>
                    </a:moveTo>
                    <a:cubicBezTo>
                      <a:pt x="75724" y="31909"/>
                      <a:pt x="77629" y="31909"/>
                      <a:pt x="80486" y="32861"/>
                    </a:cubicBezTo>
                    <a:cubicBezTo>
                      <a:pt x="77629" y="40481"/>
                      <a:pt x="71914" y="50006"/>
                      <a:pt x="62389" y="56674"/>
                    </a:cubicBezTo>
                    <a:cubicBezTo>
                      <a:pt x="54769" y="62389"/>
                      <a:pt x="44291" y="63341"/>
                      <a:pt x="32861" y="62389"/>
                    </a:cubicBezTo>
                    <a:cubicBezTo>
                      <a:pt x="38576" y="44291"/>
                      <a:pt x="53816" y="31909"/>
                      <a:pt x="72866" y="31909"/>
                    </a:cubicBezTo>
                    <a:close/>
                  </a:path>
                </a:pathLst>
              </a:custGeom>
              <a:solidFill>
                <a:srgbClr val="00B0F0"/>
              </a:solidFill>
              <a:ln w="2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52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6A7FF4C1-0C8C-4FBD-BDCE-B8A13C1C9AF2}"/>
                  </a:ext>
                </a:extLst>
              </p:cNvPr>
              <p:cNvSpPr/>
              <p:nvPr/>
            </p:nvSpPr>
            <p:spPr>
              <a:xfrm>
                <a:off x="4279106" y="3365659"/>
                <a:ext cx="38100" cy="95250"/>
              </a:xfrm>
              <a:custGeom>
                <a:avLst/>
                <a:gdLst>
                  <a:gd name="connsiteX0" fmla="*/ 32861 w 38100"/>
                  <a:gd name="connsiteY0" fmla="*/ 17621 h 95250"/>
                  <a:gd name="connsiteX1" fmla="*/ 22384 w 38100"/>
                  <a:gd name="connsiteY1" fmla="*/ 7144 h 95250"/>
                  <a:gd name="connsiteX2" fmla="*/ 11906 w 38100"/>
                  <a:gd name="connsiteY2" fmla="*/ 17621 h 95250"/>
                  <a:gd name="connsiteX3" fmla="*/ 7144 w 38100"/>
                  <a:gd name="connsiteY3" fmla="*/ 85249 h 95250"/>
                  <a:gd name="connsiteX4" fmla="*/ 22384 w 38100"/>
                  <a:gd name="connsiteY4" fmla="*/ 96679 h 95250"/>
                  <a:gd name="connsiteX5" fmla="*/ 37624 w 38100"/>
                  <a:gd name="connsiteY5" fmla="*/ 86201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100" h="95250">
                    <a:moveTo>
                      <a:pt x="32861" y="17621"/>
                    </a:moveTo>
                    <a:lnTo>
                      <a:pt x="22384" y="7144"/>
                    </a:lnTo>
                    <a:lnTo>
                      <a:pt x="11906" y="17621"/>
                    </a:lnTo>
                    <a:lnTo>
                      <a:pt x="7144" y="85249"/>
                    </a:lnTo>
                    <a:lnTo>
                      <a:pt x="22384" y="96679"/>
                    </a:lnTo>
                    <a:lnTo>
                      <a:pt x="37624" y="86201"/>
                    </a:lnTo>
                    <a:close/>
                  </a:path>
                </a:pathLst>
              </a:custGeom>
              <a:solidFill>
                <a:srgbClr val="00B0F0"/>
              </a:solidFill>
              <a:ln w="2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52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D8002B0A-54FC-427E-8368-01F212EE2B0F}"/>
                  </a:ext>
                </a:extLst>
              </p:cNvPr>
              <p:cNvSpPr/>
              <p:nvPr/>
            </p:nvSpPr>
            <p:spPr>
              <a:xfrm>
                <a:off x="4772501" y="3145631"/>
                <a:ext cx="142875" cy="171450"/>
              </a:xfrm>
              <a:custGeom>
                <a:avLst/>
                <a:gdLst>
                  <a:gd name="connsiteX0" fmla="*/ 73819 w 142875"/>
                  <a:gd name="connsiteY0" fmla="*/ 166211 h 171450"/>
                  <a:gd name="connsiteX1" fmla="*/ 139541 w 142875"/>
                  <a:gd name="connsiteY1" fmla="*/ 100489 h 171450"/>
                  <a:gd name="connsiteX2" fmla="*/ 134779 w 142875"/>
                  <a:gd name="connsiteY2" fmla="*/ 76676 h 171450"/>
                  <a:gd name="connsiteX3" fmla="*/ 136684 w 142875"/>
                  <a:gd name="connsiteY3" fmla="*/ 70961 h 171450"/>
                  <a:gd name="connsiteX4" fmla="*/ 136684 w 142875"/>
                  <a:gd name="connsiteY4" fmla="*/ 19526 h 171450"/>
                  <a:gd name="connsiteX5" fmla="*/ 124301 w 142875"/>
                  <a:gd name="connsiteY5" fmla="*/ 7144 h 171450"/>
                  <a:gd name="connsiteX6" fmla="*/ 22384 w 142875"/>
                  <a:gd name="connsiteY6" fmla="*/ 7144 h 171450"/>
                  <a:gd name="connsiteX7" fmla="*/ 10001 w 142875"/>
                  <a:gd name="connsiteY7" fmla="*/ 19526 h 171450"/>
                  <a:gd name="connsiteX8" fmla="*/ 10001 w 142875"/>
                  <a:gd name="connsiteY8" fmla="*/ 70009 h 171450"/>
                  <a:gd name="connsiteX9" fmla="*/ 11906 w 142875"/>
                  <a:gd name="connsiteY9" fmla="*/ 75724 h 171450"/>
                  <a:gd name="connsiteX10" fmla="*/ 7144 w 142875"/>
                  <a:gd name="connsiteY10" fmla="*/ 99536 h 171450"/>
                  <a:gd name="connsiteX11" fmla="*/ 73819 w 142875"/>
                  <a:gd name="connsiteY11" fmla="*/ 166211 h 171450"/>
                  <a:gd name="connsiteX12" fmla="*/ 34766 w 142875"/>
                  <a:gd name="connsiteY12" fmla="*/ 31909 h 171450"/>
                  <a:gd name="connsiteX13" fmla="*/ 111919 w 142875"/>
                  <a:gd name="connsiteY13" fmla="*/ 31909 h 171450"/>
                  <a:gd name="connsiteX14" fmla="*/ 111919 w 142875"/>
                  <a:gd name="connsiteY14" fmla="*/ 58579 h 171450"/>
                  <a:gd name="connsiteX15" fmla="*/ 34766 w 142875"/>
                  <a:gd name="connsiteY15" fmla="*/ 58579 h 171450"/>
                  <a:gd name="connsiteX16" fmla="*/ 34766 w 142875"/>
                  <a:gd name="connsiteY16" fmla="*/ 31909 h 171450"/>
                  <a:gd name="connsiteX17" fmla="*/ 36671 w 142875"/>
                  <a:gd name="connsiteY17" fmla="*/ 82391 h 171450"/>
                  <a:gd name="connsiteX18" fmla="*/ 110966 w 142875"/>
                  <a:gd name="connsiteY18" fmla="*/ 82391 h 171450"/>
                  <a:gd name="connsiteX19" fmla="*/ 115729 w 142875"/>
                  <a:gd name="connsiteY19" fmla="*/ 100489 h 171450"/>
                  <a:gd name="connsiteX20" fmla="*/ 74771 w 142875"/>
                  <a:gd name="connsiteY20" fmla="*/ 141446 h 171450"/>
                  <a:gd name="connsiteX21" fmla="*/ 33814 w 142875"/>
                  <a:gd name="connsiteY21" fmla="*/ 100489 h 171450"/>
                  <a:gd name="connsiteX22" fmla="*/ 36671 w 142875"/>
                  <a:gd name="connsiteY22" fmla="*/ 82391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2875" h="171450">
                    <a:moveTo>
                      <a:pt x="73819" y="166211"/>
                    </a:moveTo>
                    <a:cubicBezTo>
                      <a:pt x="110014" y="166211"/>
                      <a:pt x="139541" y="136684"/>
                      <a:pt x="139541" y="100489"/>
                    </a:cubicBezTo>
                    <a:cubicBezTo>
                      <a:pt x="139541" y="91916"/>
                      <a:pt x="137636" y="83344"/>
                      <a:pt x="134779" y="76676"/>
                    </a:cubicBezTo>
                    <a:cubicBezTo>
                      <a:pt x="135731" y="74771"/>
                      <a:pt x="136684" y="72866"/>
                      <a:pt x="136684" y="70961"/>
                    </a:cubicBezTo>
                    <a:lnTo>
                      <a:pt x="136684" y="19526"/>
                    </a:lnTo>
                    <a:cubicBezTo>
                      <a:pt x="136684" y="12859"/>
                      <a:pt x="130969" y="7144"/>
                      <a:pt x="124301" y="7144"/>
                    </a:cubicBezTo>
                    <a:lnTo>
                      <a:pt x="22384" y="7144"/>
                    </a:lnTo>
                    <a:cubicBezTo>
                      <a:pt x="15716" y="7144"/>
                      <a:pt x="10001" y="12859"/>
                      <a:pt x="10001" y="19526"/>
                    </a:cubicBezTo>
                    <a:lnTo>
                      <a:pt x="10001" y="70009"/>
                    </a:lnTo>
                    <a:cubicBezTo>
                      <a:pt x="10001" y="71914"/>
                      <a:pt x="10954" y="73819"/>
                      <a:pt x="11906" y="75724"/>
                    </a:cubicBezTo>
                    <a:cubicBezTo>
                      <a:pt x="9049" y="83344"/>
                      <a:pt x="7144" y="90964"/>
                      <a:pt x="7144" y="99536"/>
                    </a:cubicBezTo>
                    <a:cubicBezTo>
                      <a:pt x="8096" y="136684"/>
                      <a:pt x="37624" y="166211"/>
                      <a:pt x="73819" y="166211"/>
                    </a:cubicBezTo>
                    <a:close/>
                    <a:moveTo>
                      <a:pt x="34766" y="31909"/>
                    </a:moveTo>
                    <a:lnTo>
                      <a:pt x="111919" y="31909"/>
                    </a:lnTo>
                    <a:lnTo>
                      <a:pt x="111919" y="58579"/>
                    </a:lnTo>
                    <a:lnTo>
                      <a:pt x="34766" y="58579"/>
                    </a:lnTo>
                    <a:lnTo>
                      <a:pt x="34766" y="31909"/>
                    </a:lnTo>
                    <a:close/>
                    <a:moveTo>
                      <a:pt x="36671" y="82391"/>
                    </a:moveTo>
                    <a:lnTo>
                      <a:pt x="110966" y="82391"/>
                    </a:lnTo>
                    <a:cubicBezTo>
                      <a:pt x="113824" y="88106"/>
                      <a:pt x="115729" y="93821"/>
                      <a:pt x="115729" y="100489"/>
                    </a:cubicBezTo>
                    <a:cubicBezTo>
                      <a:pt x="115729" y="123349"/>
                      <a:pt x="97631" y="141446"/>
                      <a:pt x="74771" y="141446"/>
                    </a:cubicBezTo>
                    <a:cubicBezTo>
                      <a:pt x="51911" y="141446"/>
                      <a:pt x="33814" y="123349"/>
                      <a:pt x="33814" y="100489"/>
                    </a:cubicBezTo>
                    <a:cubicBezTo>
                      <a:pt x="31909" y="93821"/>
                      <a:pt x="33814" y="88106"/>
                      <a:pt x="36671" y="82391"/>
                    </a:cubicBezTo>
                    <a:close/>
                  </a:path>
                </a:pathLst>
              </a:custGeom>
              <a:solidFill>
                <a:srgbClr val="00B0F0"/>
              </a:solidFill>
              <a:ln w="2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52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9457E9A7-7D12-455B-9B93-F45BFFFA166A}"/>
                  </a:ext>
                </a:extLst>
              </p:cNvPr>
              <p:cNvSpPr/>
              <p:nvPr/>
            </p:nvSpPr>
            <p:spPr>
              <a:xfrm>
                <a:off x="4145756" y="3185636"/>
                <a:ext cx="847725" cy="200025"/>
              </a:xfrm>
              <a:custGeom>
                <a:avLst/>
                <a:gdLst>
                  <a:gd name="connsiteX0" fmla="*/ 836771 w 847725"/>
                  <a:gd name="connsiteY0" fmla="*/ 7144 h 200025"/>
                  <a:gd name="connsiteX1" fmla="*/ 824389 w 847725"/>
                  <a:gd name="connsiteY1" fmla="*/ 19526 h 200025"/>
                  <a:gd name="connsiteX2" fmla="*/ 824389 w 847725"/>
                  <a:gd name="connsiteY2" fmla="*/ 99536 h 200025"/>
                  <a:gd name="connsiteX3" fmla="*/ 738664 w 847725"/>
                  <a:gd name="connsiteY3" fmla="*/ 141446 h 200025"/>
                  <a:gd name="connsiteX4" fmla="*/ 726281 w 847725"/>
                  <a:gd name="connsiteY4" fmla="*/ 152876 h 200025"/>
                  <a:gd name="connsiteX5" fmla="*/ 699611 w 847725"/>
                  <a:gd name="connsiteY5" fmla="*/ 170974 h 200025"/>
                  <a:gd name="connsiteX6" fmla="*/ 672941 w 847725"/>
                  <a:gd name="connsiteY6" fmla="*/ 152876 h 200025"/>
                  <a:gd name="connsiteX7" fmla="*/ 660559 w 847725"/>
                  <a:gd name="connsiteY7" fmla="*/ 141446 h 200025"/>
                  <a:gd name="connsiteX8" fmla="*/ 574834 w 847725"/>
                  <a:gd name="connsiteY8" fmla="*/ 99536 h 200025"/>
                  <a:gd name="connsiteX9" fmla="*/ 574834 w 847725"/>
                  <a:gd name="connsiteY9" fmla="*/ 19526 h 200025"/>
                  <a:gd name="connsiteX10" fmla="*/ 562451 w 847725"/>
                  <a:gd name="connsiteY10" fmla="*/ 7144 h 200025"/>
                  <a:gd name="connsiteX11" fmla="*/ 551974 w 847725"/>
                  <a:gd name="connsiteY11" fmla="*/ 19526 h 200025"/>
                  <a:gd name="connsiteX12" fmla="*/ 551974 w 847725"/>
                  <a:gd name="connsiteY12" fmla="*/ 99536 h 200025"/>
                  <a:gd name="connsiteX13" fmla="*/ 474821 w 847725"/>
                  <a:gd name="connsiteY13" fmla="*/ 141446 h 200025"/>
                  <a:gd name="connsiteX14" fmla="*/ 462439 w 847725"/>
                  <a:gd name="connsiteY14" fmla="*/ 152876 h 200025"/>
                  <a:gd name="connsiteX15" fmla="*/ 428149 w 847725"/>
                  <a:gd name="connsiteY15" fmla="*/ 176689 h 200025"/>
                  <a:gd name="connsiteX16" fmla="*/ 393859 w 847725"/>
                  <a:gd name="connsiteY16" fmla="*/ 152876 h 200025"/>
                  <a:gd name="connsiteX17" fmla="*/ 381476 w 847725"/>
                  <a:gd name="connsiteY17" fmla="*/ 141446 h 200025"/>
                  <a:gd name="connsiteX18" fmla="*/ 304324 w 847725"/>
                  <a:gd name="connsiteY18" fmla="*/ 99536 h 200025"/>
                  <a:gd name="connsiteX19" fmla="*/ 304324 w 847725"/>
                  <a:gd name="connsiteY19" fmla="*/ 19526 h 200025"/>
                  <a:gd name="connsiteX20" fmla="*/ 291941 w 847725"/>
                  <a:gd name="connsiteY20" fmla="*/ 7144 h 200025"/>
                  <a:gd name="connsiteX21" fmla="*/ 279559 w 847725"/>
                  <a:gd name="connsiteY21" fmla="*/ 19526 h 200025"/>
                  <a:gd name="connsiteX22" fmla="*/ 279559 w 847725"/>
                  <a:gd name="connsiteY22" fmla="*/ 99536 h 200025"/>
                  <a:gd name="connsiteX23" fmla="*/ 190976 w 847725"/>
                  <a:gd name="connsiteY23" fmla="*/ 141446 h 200025"/>
                  <a:gd name="connsiteX24" fmla="*/ 182404 w 847725"/>
                  <a:gd name="connsiteY24" fmla="*/ 145256 h 200025"/>
                  <a:gd name="connsiteX25" fmla="*/ 179546 w 847725"/>
                  <a:gd name="connsiteY25" fmla="*/ 154781 h 200025"/>
                  <a:gd name="connsiteX26" fmla="*/ 179546 w 847725"/>
                  <a:gd name="connsiteY26" fmla="*/ 157639 h 200025"/>
                  <a:gd name="connsiteX27" fmla="*/ 163354 w 847725"/>
                  <a:gd name="connsiteY27" fmla="*/ 145256 h 200025"/>
                  <a:gd name="connsiteX28" fmla="*/ 149066 w 847725"/>
                  <a:gd name="connsiteY28" fmla="*/ 145256 h 200025"/>
                  <a:gd name="connsiteX29" fmla="*/ 132874 w 847725"/>
                  <a:gd name="connsiteY29" fmla="*/ 157639 h 200025"/>
                  <a:gd name="connsiteX30" fmla="*/ 132874 w 847725"/>
                  <a:gd name="connsiteY30" fmla="*/ 154781 h 200025"/>
                  <a:gd name="connsiteX31" fmla="*/ 130016 w 847725"/>
                  <a:gd name="connsiteY31" fmla="*/ 145256 h 200025"/>
                  <a:gd name="connsiteX32" fmla="*/ 120491 w 847725"/>
                  <a:gd name="connsiteY32" fmla="*/ 141446 h 200025"/>
                  <a:gd name="connsiteX33" fmla="*/ 31909 w 847725"/>
                  <a:gd name="connsiteY33" fmla="*/ 99536 h 200025"/>
                  <a:gd name="connsiteX34" fmla="*/ 31909 w 847725"/>
                  <a:gd name="connsiteY34" fmla="*/ 19526 h 200025"/>
                  <a:gd name="connsiteX35" fmla="*/ 19526 w 847725"/>
                  <a:gd name="connsiteY35" fmla="*/ 7144 h 200025"/>
                  <a:gd name="connsiteX36" fmla="*/ 7144 w 847725"/>
                  <a:gd name="connsiteY36" fmla="*/ 19526 h 200025"/>
                  <a:gd name="connsiteX37" fmla="*/ 7144 w 847725"/>
                  <a:gd name="connsiteY37" fmla="*/ 99536 h 200025"/>
                  <a:gd name="connsiteX38" fmla="*/ 106204 w 847725"/>
                  <a:gd name="connsiteY38" fmla="*/ 165259 h 200025"/>
                  <a:gd name="connsiteX39" fmla="*/ 105251 w 847725"/>
                  <a:gd name="connsiteY39" fmla="*/ 182404 h 200025"/>
                  <a:gd name="connsiteX40" fmla="*/ 111919 w 847725"/>
                  <a:gd name="connsiteY40" fmla="*/ 193834 h 200025"/>
                  <a:gd name="connsiteX41" fmla="*/ 125254 w 847725"/>
                  <a:gd name="connsiteY41" fmla="*/ 192881 h 200025"/>
                  <a:gd name="connsiteX42" fmla="*/ 155734 w 847725"/>
                  <a:gd name="connsiteY42" fmla="*/ 170021 h 200025"/>
                  <a:gd name="connsiteX43" fmla="*/ 186214 w 847725"/>
                  <a:gd name="connsiteY43" fmla="*/ 192881 h 200025"/>
                  <a:gd name="connsiteX44" fmla="*/ 193834 w 847725"/>
                  <a:gd name="connsiteY44" fmla="*/ 195739 h 200025"/>
                  <a:gd name="connsiteX45" fmla="*/ 199549 w 847725"/>
                  <a:gd name="connsiteY45" fmla="*/ 193834 h 200025"/>
                  <a:gd name="connsiteX46" fmla="*/ 206216 w 847725"/>
                  <a:gd name="connsiteY46" fmla="*/ 182404 h 200025"/>
                  <a:gd name="connsiteX47" fmla="*/ 205264 w 847725"/>
                  <a:gd name="connsiteY47" fmla="*/ 165259 h 200025"/>
                  <a:gd name="connsiteX48" fmla="*/ 291941 w 847725"/>
                  <a:gd name="connsiteY48" fmla="*/ 130969 h 200025"/>
                  <a:gd name="connsiteX49" fmla="*/ 371951 w 847725"/>
                  <a:gd name="connsiteY49" fmla="*/ 165259 h 200025"/>
                  <a:gd name="connsiteX50" fmla="*/ 428149 w 847725"/>
                  <a:gd name="connsiteY50" fmla="*/ 200501 h 200025"/>
                  <a:gd name="connsiteX51" fmla="*/ 484346 w 847725"/>
                  <a:gd name="connsiteY51" fmla="*/ 165259 h 200025"/>
                  <a:gd name="connsiteX52" fmla="*/ 564356 w 847725"/>
                  <a:gd name="connsiteY52" fmla="*/ 130969 h 200025"/>
                  <a:gd name="connsiteX53" fmla="*/ 567214 w 847725"/>
                  <a:gd name="connsiteY53" fmla="*/ 134779 h 200025"/>
                  <a:gd name="connsiteX54" fmla="*/ 651986 w 847725"/>
                  <a:gd name="connsiteY54" fmla="*/ 165259 h 200025"/>
                  <a:gd name="connsiteX55" fmla="*/ 700564 w 847725"/>
                  <a:gd name="connsiteY55" fmla="*/ 194786 h 200025"/>
                  <a:gd name="connsiteX56" fmla="*/ 749141 w 847725"/>
                  <a:gd name="connsiteY56" fmla="*/ 165259 h 200025"/>
                  <a:gd name="connsiteX57" fmla="*/ 833914 w 847725"/>
                  <a:gd name="connsiteY57" fmla="*/ 134779 h 200025"/>
                  <a:gd name="connsiteX58" fmla="*/ 849154 w 847725"/>
                  <a:gd name="connsiteY58" fmla="*/ 99536 h 200025"/>
                  <a:gd name="connsiteX59" fmla="*/ 849154 w 847725"/>
                  <a:gd name="connsiteY59" fmla="*/ 19526 h 200025"/>
                  <a:gd name="connsiteX60" fmla="*/ 836771 w 847725"/>
                  <a:gd name="connsiteY60" fmla="*/ 7144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725" h="200025">
                    <a:moveTo>
                      <a:pt x="836771" y="7144"/>
                    </a:moveTo>
                    <a:cubicBezTo>
                      <a:pt x="830104" y="7144"/>
                      <a:pt x="824389" y="12859"/>
                      <a:pt x="824389" y="19526"/>
                    </a:cubicBezTo>
                    <a:lnTo>
                      <a:pt x="824389" y="99536"/>
                    </a:lnTo>
                    <a:cubicBezTo>
                      <a:pt x="824389" y="101441"/>
                      <a:pt x="821531" y="141446"/>
                      <a:pt x="738664" y="141446"/>
                    </a:cubicBezTo>
                    <a:cubicBezTo>
                      <a:pt x="731996" y="141446"/>
                      <a:pt x="726281" y="146209"/>
                      <a:pt x="726281" y="152876"/>
                    </a:cubicBezTo>
                    <a:cubicBezTo>
                      <a:pt x="726281" y="154781"/>
                      <a:pt x="724376" y="170974"/>
                      <a:pt x="699611" y="170974"/>
                    </a:cubicBezTo>
                    <a:cubicBezTo>
                      <a:pt x="676751" y="170974"/>
                      <a:pt x="673894" y="156686"/>
                      <a:pt x="672941" y="152876"/>
                    </a:cubicBezTo>
                    <a:cubicBezTo>
                      <a:pt x="672941" y="146209"/>
                      <a:pt x="667226" y="141446"/>
                      <a:pt x="660559" y="141446"/>
                    </a:cubicBezTo>
                    <a:cubicBezTo>
                      <a:pt x="577691" y="141446"/>
                      <a:pt x="574834" y="101441"/>
                      <a:pt x="574834" y="99536"/>
                    </a:cubicBezTo>
                    <a:lnTo>
                      <a:pt x="574834" y="19526"/>
                    </a:lnTo>
                    <a:cubicBezTo>
                      <a:pt x="574834" y="12859"/>
                      <a:pt x="569119" y="7144"/>
                      <a:pt x="562451" y="7144"/>
                    </a:cubicBezTo>
                    <a:cubicBezTo>
                      <a:pt x="555784" y="7144"/>
                      <a:pt x="551974" y="12859"/>
                      <a:pt x="551974" y="19526"/>
                    </a:cubicBezTo>
                    <a:lnTo>
                      <a:pt x="551974" y="99536"/>
                    </a:lnTo>
                    <a:cubicBezTo>
                      <a:pt x="551974" y="99536"/>
                      <a:pt x="551021" y="141446"/>
                      <a:pt x="474821" y="141446"/>
                    </a:cubicBezTo>
                    <a:cubicBezTo>
                      <a:pt x="468154" y="141446"/>
                      <a:pt x="463391" y="146209"/>
                      <a:pt x="462439" y="152876"/>
                    </a:cubicBezTo>
                    <a:cubicBezTo>
                      <a:pt x="462439" y="156686"/>
                      <a:pt x="458629" y="176689"/>
                      <a:pt x="428149" y="176689"/>
                    </a:cubicBezTo>
                    <a:cubicBezTo>
                      <a:pt x="397669" y="176689"/>
                      <a:pt x="393859" y="156686"/>
                      <a:pt x="393859" y="152876"/>
                    </a:cubicBezTo>
                    <a:cubicBezTo>
                      <a:pt x="393859" y="146209"/>
                      <a:pt x="388144" y="141446"/>
                      <a:pt x="381476" y="141446"/>
                    </a:cubicBezTo>
                    <a:cubicBezTo>
                      <a:pt x="307181" y="141446"/>
                      <a:pt x="304324" y="101441"/>
                      <a:pt x="304324" y="99536"/>
                    </a:cubicBezTo>
                    <a:lnTo>
                      <a:pt x="304324" y="19526"/>
                    </a:lnTo>
                    <a:cubicBezTo>
                      <a:pt x="304324" y="12859"/>
                      <a:pt x="298609" y="7144"/>
                      <a:pt x="291941" y="7144"/>
                    </a:cubicBezTo>
                    <a:cubicBezTo>
                      <a:pt x="285274" y="7144"/>
                      <a:pt x="279559" y="12859"/>
                      <a:pt x="279559" y="19526"/>
                    </a:cubicBezTo>
                    <a:lnTo>
                      <a:pt x="279559" y="99536"/>
                    </a:lnTo>
                    <a:cubicBezTo>
                      <a:pt x="279559" y="101441"/>
                      <a:pt x="276701" y="141446"/>
                      <a:pt x="190976" y="141446"/>
                    </a:cubicBezTo>
                    <a:cubicBezTo>
                      <a:pt x="187166" y="141446"/>
                      <a:pt x="184309" y="142399"/>
                      <a:pt x="182404" y="145256"/>
                    </a:cubicBezTo>
                    <a:cubicBezTo>
                      <a:pt x="180499" y="148114"/>
                      <a:pt x="178594" y="150971"/>
                      <a:pt x="179546" y="154781"/>
                    </a:cubicBezTo>
                    <a:lnTo>
                      <a:pt x="179546" y="157639"/>
                    </a:lnTo>
                    <a:lnTo>
                      <a:pt x="163354" y="145256"/>
                    </a:lnTo>
                    <a:cubicBezTo>
                      <a:pt x="158591" y="142399"/>
                      <a:pt x="152876" y="142399"/>
                      <a:pt x="149066" y="145256"/>
                    </a:cubicBezTo>
                    <a:lnTo>
                      <a:pt x="132874" y="157639"/>
                    </a:lnTo>
                    <a:lnTo>
                      <a:pt x="132874" y="154781"/>
                    </a:lnTo>
                    <a:cubicBezTo>
                      <a:pt x="132874" y="150971"/>
                      <a:pt x="131921" y="148114"/>
                      <a:pt x="130016" y="145256"/>
                    </a:cubicBezTo>
                    <a:cubicBezTo>
                      <a:pt x="127159" y="142399"/>
                      <a:pt x="123349" y="141446"/>
                      <a:pt x="120491" y="141446"/>
                    </a:cubicBezTo>
                    <a:cubicBezTo>
                      <a:pt x="34766" y="141446"/>
                      <a:pt x="32861" y="101441"/>
                      <a:pt x="31909" y="99536"/>
                    </a:cubicBezTo>
                    <a:lnTo>
                      <a:pt x="31909" y="19526"/>
                    </a:ln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lnTo>
                      <a:pt x="7144" y="99536"/>
                    </a:lnTo>
                    <a:cubicBezTo>
                      <a:pt x="7144" y="102394"/>
                      <a:pt x="8096" y="160496"/>
                      <a:pt x="106204" y="165259"/>
                    </a:cubicBezTo>
                    <a:lnTo>
                      <a:pt x="105251" y="182404"/>
                    </a:lnTo>
                    <a:cubicBezTo>
                      <a:pt x="105251" y="187166"/>
                      <a:pt x="107156" y="191929"/>
                      <a:pt x="111919" y="193834"/>
                    </a:cubicBezTo>
                    <a:cubicBezTo>
                      <a:pt x="115729" y="195739"/>
                      <a:pt x="121444" y="195739"/>
                      <a:pt x="125254" y="192881"/>
                    </a:cubicBezTo>
                    <a:lnTo>
                      <a:pt x="155734" y="170021"/>
                    </a:lnTo>
                    <a:lnTo>
                      <a:pt x="186214" y="192881"/>
                    </a:lnTo>
                    <a:cubicBezTo>
                      <a:pt x="188119" y="194786"/>
                      <a:pt x="190976" y="195739"/>
                      <a:pt x="193834" y="195739"/>
                    </a:cubicBezTo>
                    <a:cubicBezTo>
                      <a:pt x="195739" y="195739"/>
                      <a:pt x="197644" y="194786"/>
                      <a:pt x="199549" y="193834"/>
                    </a:cubicBezTo>
                    <a:cubicBezTo>
                      <a:pt x="203359" y="191929"/>
                      <a:pt x="206216" y="187166"/>
                      <a:pt x="206216" y="182404"/>
                    </a:cubicBezTo>
                    <a:lnTo>
                      <a:pt x="205264" y="165259"/>
                    </a:lnTo>
                    <a:cubicBezTo>
                      <a:pt x="254794" y="162401"/>
                      <a:pt x="279559" y="147161"/>
                      <a:pt x="291941" y="130969"/>
                    </a:cubicBezTo>
                    <a:cubicBezTo>
                      <a:pt x="303371" y="147161"/>
                      <a:pt x="326231" y="163354"/>
                      <a:pt x="371951" y="165259"/>
                    </a:cubicBezTo>
                    <a:cubicBezTo>
                      <a:pt x="377666" y="181451"/>
                      <a:pt x="392906" y="200501"/>
                      <a:pt x="428149" y="200501"/>
                    </a:cubicBezTo>
                    <a:cubicBezTo>
                      <a:pt x="463391" y="200501"/>
                      <a:pt x="478631" y="181451"/>
                      <a:pt x="484346" y="165259"/>
                    </a:cubicBezTo>
                    <a:cubicBezTo>
                      <a:pt x="530066" y="163354"/>
                      <a:pt x="552926" y="147161"/>
                      <a:pt x="564356" y="130969"/>
                    </a:cubicBezTo>
                    <a:cubicBezTo>
                      <a:pt x="565309" y="131921"/>
                      <a:pt x="566261" y="132874"/>
                      <a:pt x="567214" y="134779"/>
                    </a:cubicBezTo>
                    <a:cubicBezTo>
                      <a:pt x="584359" y="153829"/>
                      <a:pt x="612934" y="164306"/>
                      <a:pt x="651986" y="165259"/>
                    </a:cubicBezTo>
                    <a:cubicBezTo>
                      <a:pt x="656749" y="179546"/>
                      <a:pt x="671036" y="194786"/>
                      <a:pt x="700564" y="194786"/>
                    </a:cubicBezTo>
                    <a:cubicBezTo>
                      <a:pt x="730091" y="194786"/>
                      <a:pt x="743426" y="178594"/>
                      <a:pt x="749141" y="165259"/>
                    </a:cubicBezTo>
                    <a:cubicBezTo>
                      <a:pt x="788194" y="163354"/>
                      <a:pt x="816769" y="153829"/>
                      <a:pt x="833914" y="134779"/>
                    </a:cubicBezTo>
                    <a:cubicBezTo>
                      <a:pt x="849154" y="118586"/>
                      <a:pt x="849154" y="101441"/>
                      <a:pt x="849154" y="99536"/>
                    </a:cubicBezTo>
                    <a:lnTo>
                      <a:pt x="849154" y="19526"/>
                    </a:lnTo>
                    <a:cubicBezTo>
                      <a:pt x="849154" y="12859"/>
                      <a:pt x="843439" y="7144"/>
                      <a:pt x="836771" y="7144"/>
                    </a:cubicBezTo>
                    <a:close/>
                  </a:path>
                </a:pathLst>
              </a:custGeom>
              <a:solidFill>
                <a:srgbClr val="00B0F0"/>
              </a:solidFill>
              <a:ln w="2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52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4AFC0D8B-6DC7-4AB7-9652-88D97FB09D30}"/>
                  </a:ext>
                </a:extLst>
              </p:cNvPr>
              <p:cNvSpPr/>
              <p:nvPr/>
            </p:nvSpPr>
            <p:spPr>
              <a:xfrm>
                <a:off x="4214336" y="3383652"/>
                <a:ext cx="171450" cy="323850"/>
              </a:xfrm>
              <a:custGeom>
                <a:avLst/>
                <a:gdLst>
                  <a:gd name="connsiteX0" fmla="*/ 148114 w 171450"/>
                  <a:gd name="connsiteY0" fmla="*/ 7248 h 323850"/>
                  <a:gd name="connsiteX1" fmla="*/ 136684 w 171450"/>
                  <a:gd name="connsiteY1" fmla="*/ 19630 h 323850"/>
                  <a:gd name="connsiteX2" fmla="*/ 142399 w 171450"/>
                  <a:gd name="connsiteY2" fmla="*/ 128216 h 323850"/>
                  <a:gd name="connsiteX3" fmla="*/ 31909 w 171450"/>
                  <a:gd name="connsiteY3" fmla="*/ 128216 h 323850"/>
                  <a:gd name="connsiteX4" fmla="*/ 37624 w 171450"/>
                  <a:gd name="connsiteY4" fmla="*/ 19630 h 323850"/>
                  <a:gd name="connsiteX5" fmla="*/ 26194 w 171450"/>
                  <a:gd name="connsiteY5" fmla="*/ 7248 h 323850"/>
                  <a:gd name="connsiteX6" fmla="*/ 13811 w 171450"/>
                  <a:gd name="connsiteY6" fmla="*/ 18678 h 323850"/>
                  <a:gd name="connsiteX7" fmla="*/ 7144 w 171450"/>
                  <a:gd name="connsiteY7" fmla="*/ 139646 h 323850"/>
                  <a:gd name="connsiteX8" fmla="*/ 10954 w 171450"/>
                  <a:gd name="connsiteY8" fmla="*/ 149171 h 323850"/>
                  <a:gd name="connsiteX9" fmla="*/ 19526 w 171450"/>
                  <a:gd name="connsiteY9" fmla="*/ 152980 h 323850"/>
                  <a:gd name="connsiteX10" fmla="*/ 41434 w 171450"/>
                  <a:gd name="connsiteY10" fmla="*/ 152980 h 323850"/>
                  <a:gd name="connsiteX11" fmla="*/ 41434 w 171450"/>
                  <a:gd name="connsiteY11" fmla="*/ 304428 h 323850"/>
                  <a:gd name="connsiteX12" fmla="*/ 53816 w 171450"/>
                  <a:gd name="connsiteY12" fmla="*/ 316811 h 323850"/>
                  <a:gd name="connsiteX13" fmla="*/ 66199 w 171450"/>
                  <a:gd name="connsiteY13" fmla="*/ 304428 h 323850"/>
                  <a:gd name="connsiteX14" fmla="*/ 66199 w 171450"/>
                  <a:gd name="connsiteY14" fmla="*/ 152980 h 323850"/>
                  <a:gd name="connsiteX15" fmla="*/ 110014 w 171450"/>
                  <a:gd name="connsiteY15" fmla="*/ 152980 h 323850"/>
                  <a:gd name="connsiteX16" fmla="*/ 110014 w 171450"/>
                  <a:gd name="connsiteY16" fmla="*/ 304428 h 323850"/>
                  <a:gd name="connsiteX17" fmla="*/ 122396 w 171450"/>
                  <a:gd name="connsiteY17" fmla="*/ 316811 h 323850"/>
                  <a:gd name="connsiteX18" fmla="*/ 134779 w 171450"/>
                  <a:gd name="connsiteY18" fmla="*/ 304428 h 323850"/>
                  <a:gd name="connsiteX19" fmla="*/ 134779 w 171450"/>
                  <a:gd name="connsiteY19" fmla="*/ 152980 h 323850"/>
                  <a:gd name="connsiteX20" fmla="*/ 156686 w 171450"/>
                  <a:gd name="connsiteY20" fmla="*/ 152980 h 323850"/>
                  <a:gd name="connsiteX21" fmla="*/ 165259 w 171450"/>
                  <a:gd name="connsiteY21" fmla="*/ 149171 h 323850"/>
                  <a:gd name="connsiteX22" fmla="*/ 169069 w 171450"/>
                  <a:gd name="connsiteY22" fmla="*/ 139646 h 323850"/>
                  <a:gd name="connsiteX23" fmla="*/ 162401 w 171450"/>
                  <a:gd name="connsiteY23" fmla="*/ 18678 h 323850"/>
                  <a:gd name="connsiteX24" fmla="*/ 148114 w 171450"/>
                  <a:gd name="connsiteY24" fmla="*/ 7248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1450" h="323850">
                    <a:moveTo>
                      <a:pt x="148114" y="7248"/>
                    </a:moveTo>
                    <a:cubicBezTo>
                      <a:pt x="141446" y="7248"/>
                      <a:pt x="135731" y="12963"/>
                      <a:pt x="136684" y="19630"/>
                    </a:cubicBezTo>
                    <a:lnTo>
                      <a:pt x="142399" y="128216"/>
                    </a:lnTo>
                    <a:lnTo>
                      <a:pt x="31909" y="128216"/>
                    </a:lnTo>
                    <a:lnTo>
                      <a:pt x="37624" y="19630"/>
                    </a:lnTo>
                    <a:cubicBezTo>
                      <a:pt x="37624" y="12963"/>
                      <a:pt x="32861" y="7248"/>
                      <a:pt x="26194" y="7248"/>
                    </a:cubicBezTo>
                    <a:cubicBezTo>
                      <a:pt x="19526" y="7248"/>
                      <a:pt x="13811" y="12010"/>
                      <a:pt x="13811" y="18678"/>
                    </a:cubicBezTo>
                    <a:lnTo>
                      <a:pt x="7144" y="139646"/>
                    </a:lnTo>
                    <a:cubicBezTo>
                      <a:pt x="7144" y="143455"/>
                      <a:pt x="8096" y="146313"/>
                      <a:pt x="10954" y="149171"/>
                    </a:cubicBezTo>
                    <a:cubicBezTo>
                      <a:pt x="12859" y="152028"/>
                      <a:pt x="16669" y="152980"/>
                      <a:pt x="19526" y="152980"/>
                    </a:cubicBezTo>
                    <a:lnTo>
                      <a:pt x="41434" y="152980"/>
                    </a:lnTo>
                    <a:lnTo>
                      <a:pt x="41434" y="304428"/>
                    </a:lnTo>
                    <a:cubicBezTo>
                      <a:pt x="41434" y="311096"/>
                      <a:pt x="47149" y="316811"/>
                      <a:pt x="53816" y="316811"/>
                    </a:cubicBezTo>
                    <a:cubicBezTo>
                      <a:pt x="60484" y="316811"/>
                      <a:pt x="66199" y="311096"/>
                      <a:pt x="66199" y="304428"/>
                    </a:cubicBezTo>
                    <a:lnTo>
                      <a:pt x="66199" y="152980"/>
                    </a:lnTo>
                    <a:lnTo>
                      <a:pt x="110014" y="152980"/>
                    </a:lnTo>
                    <a:lnTo>
                      <a:pt x="110014" y="304428"/>
                    </a:lnTo>
                    <a:cubicBezTo>
                      <a:pt x="110014" y="311096"/>
                      <a:pt x="115729" y="316811"/>
                      <a:pt x="122396" y="316811"/>
                    </a:cubicBezTo>
                    <a:cubicBezTo>
                      <a:pt x="129064" y="316811"/>
                      <a:pt x="134779" y="311096"/>
                      <a:pt x="134779" y="304428"/>
                    </a:cubicBezTo>
                    <a:lnTo>
                      <a:pt x="134779" y="152980"/>
                    </a:lnTo>
                    <a:lnTo>
                      <a:pt x="156686" y="152980"/>
                    </a:lnTo>
                    <a:cubicBezTo>
                      <a:pt x="160496" y="152980"/>
                      <a:pt x="163354" y="152028"/>
                      <a:pt x="165259" y="149171"/>
                    </a:cubicBezTo>
                    <a:cubicBezTo>
                      <a:pt x="167164" y="146313"/>
                      <a:pt x="169069" y="143455"/>
                      <a:pt x="169069" y="139646"/>
                    </a:cubicBezTo>
                    <a:lnTo>
                      <a:pt x="162401" y="18678"/>
                    </a:lnTo>
                    <a:cubicBezTo>
                      <a:pt x="161449" y="12010"/>
                      <a:pt x="155734" y="6295"/>
                      <a:pt x="148114" y="724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3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2520"/>
              </a:p>
            </p:txBody>
          </p:sp>
        </p:grp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58AA6014-5868-4BE7-9A02-EB3B4FE57E3C}"/>
              </a:ext>
            </a:extLst>
          </p:cNvPr>
          <p:cNvSpPr txBox="1"/>
          <p:nvPr/>
        </p:nvSpPr>
        <p:spPr>
          <a:xfrm>
            <a:off x="11020109" y="1599489"/>
            <a:ext cx="3266902" cy="1928733"/>
          </a:xfrm>
          <a:prstGeom prst="rect">
            <a:avLst/>
          </a:prstGeom>
          <a:noFill/>
          <a:ln w="19050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>
              <a:spcAft>
                <a:spcPts val="960"/>
              </a:spcAft>
            </a:pPr>
            <a:r>
              <a:rPr lang="en-US" sz="1800" b="0" dirty="0"/>
              <a:t>Employee Resource Groups</a:t>
            </a:r>
          </a:p>
          <a:p>
            <a:pPr marL="0" lvl="1" indent="-329184">
              <a:spcBef>
                <a:spcPts val="300"/>
              </a:spcBef>
              <a:spcAft>
                <a:spcPts val="96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W.O.M.E.N.</a:t>
            </a:r>
          </a:p>
          <a:p>
            <a:pPr marL="0" lvl="1" indent="-329184">
              <a:spcBef>
                <a:spcPts val="300"/>
              </a:spcBef>
              <a:spcAft>
                <a:spcPts val="96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Parents &amp; Families</a:t>
            </a:r>
          </a:p>
          <a:p>
            <a:pPr marL="0" lvl="1" indent="-329184">
              <a:spcBef>
                <a:spcPts val="300"/>
              </a:spcBef>
              <a:spcAft>
                <a:spcPts val="96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30 / &lt; 5 years service</a:t>
            </a:r>
          </a:p>
          <a:p>
            <a:pPr marL="0" lvl="1" indent="-329184">
              <a:spcBef>
                <a:spcPts val="300"/>
              </a:spcBef>
              <a:spcAft>
                <a:spcPts val="96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Black Employees Network  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2BE8DB0-C411-4269-BED3-1E1CFACA1E8C}"/>
              </a:ext>
            </a:extLst>
          </p:cNvPr>
          <p:cNvSpPr txBox="1"/>
          <p:nvPr/>
        </p:nvSpPr>
        <p:spPr>
          <a:xfrm>
            <a:off x="11020109" y="4126176"/>
            <a:ext cx="3096699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>
              <a:spcAft>
                <a:spcPts val="960"/>
              </a:spcAft>
            </a:pPr>
            <a:r>
              <a:rPr lang="en-US" sz="1800" b="0" dirty="0"/>
              <a:t>Mentors and Coaches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9A738D87-0550-47AE-9BED-EAD6D384F44F}"/>
              </a:ext>
            </a:extLst>
          </p:cNvPr>
          <p:cNvSpPr txBox="1"/>
          <p:nvPr/>
        </p:nvSpPr>
        <p:spPr>
          <a:xfrm>
            <a:off x="11020109" y="5047296"/>
            <a:ext cx="3096699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spcBef>
                <a:spcPts val="300"/>
              </a:spcBef>
              <a:buClr>
                <a:srgbClr val="CD1F67"/>
              </a:buClr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>
              <a:spcAft>
                <a:spcPts val="960"/>
              </a:spcAft>
            </a:pPr>
            <a:r>
              <a:rPr lang="en-US" sz="1800" b="0" dirty="0"/>
              <a:t>Professional Counselors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43618ED-62EE-49B4-9309-6C69093B51C4}"/>
              </a:ext>
            </a:extLst>
          </p:cNvPr>
          <p:cNvCxnSpPr>
            <a:cxnSpLocks/>
          </p:cNvCxnSpPr>
          <p:nvPr/>
        </p:nvCxnSpPr>
        <p:spPr>
          <a:xfrm rot="5400000">
            <a:off x="7315200" y="2022155"/>
            <a:ext cx="0" cy="3849624"/>
          </a:xfrm>
          <a:prstGeom prst="line">
            <a:avLst/>
          </a:prstGeom>
          <a:noFill/>
          <a:ln w="6350">
            <a:solidFill>
              <a:schemeClr val="bg1"/>
            </a:solidFill>
          </a:ln>
        </p:spPr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597C7A60-49DB-432E-913E-82339C030ADF}"/>
              </a:ext>
            </a:extLst>
          </p:cNvPr>
          <p:cNvCxnSpPr>
            <a:cxnSpLocks/>
          </p:cNvCxnSpPr>
          <p:nvPr/>
        </p:nvCxnSpPr>
        <p:spPr>
          <a:xfrm rot="5400000">
            <a:off x="2438400" y="852430"/>
            <a:ext cx="0" cy="3852672"/>
          </a:xfrm>
          <a:prstGeom prst="line">
            <a:avLst/>
          </a:prstGeom>
          <a:noFill/>
          <a:ln w="6350">
            <a:solidFill>
              <a:schemeClr val="bg1"/>
            </a:solidFill>
          </a:ln>
        </p:spPr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7EE55A8E-C5FC-414C-AE15-393E0BC408E6}"/>
              </a:ext>
            </a:extLst>
          </p:cNvPr>
          <p:cNvCxnSpPr>
            <a:cxnSpLocks/>
          </p:cNvCxnSpPr>
          <p:nvPr/>
        </p:nvCxnSpPr>
        <p:spPr>
          <a:xfrm rot="5400000">
            <a:off x="2438400" y="1538418"/>
            <a:ext cx="0" cy="3852672"/>
          </a:xfrm>
          <a:prstGeom prst="line">
            <a:avLst/>
          </a:prstGeom>
          <a:noFill/>
          <a:ln w="6350">
            <a:solidFill>
              <a:schemeClr val="bg1"/>
            </a:solidFill>
          </a:ln>
        </p:spPr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7D2ED9E-C58B-485D-936F-937C82C2251C}"/>
              </a:ext>
            </a:extLst>
          </p:cNvPr>
          <p:cNvCxnSpPr>
            <a:cxnSpLocks/>
          </p:cNvCxnSpPr>
          <p:nvPr/>
        </p:nvCxnSpPr>
        <p:spPr>
          <a:xfrm rot="5400000">
            <a:off x="2438400" y="2224406"/>
            <a:ext cx="0" cy="3852672"/>
          </a:xfrm>
          <a:prstGeom prst="line">
            <a:avLst/>
          </a:prstGeom>
          <a:noFill/>
          <a:ln w="6350">
            <a:solidFill>
              <a:schemeClr val="bg1"/>
            </a:solidFill>
          </a:ln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46A4B2D-D7D4-405A-A979-5E531052D596}"/>
              </a:ext>
            </a:extLst>
          </p:cNvPr>
          <p:cNvCxnSpPr>
            <a:cxnSpLocks/>
          </p:cNvCxnSpPr>
          <p:nvPr/>
        </p:nvCxnSpPr>
        <p:spPr>
          <a:xfrm rot="5400000">
            <a:off x="2438400" y="3071200"/>
            <a:ext cx="0" cy="3852672"/>
          </a:xfrm>
          <a:prstGeom prst="line">
            <a:avLst/>
          </a:prstGeom>
          <a:noFill/>
          <a:ln w="6350">
            <a:solidFill>
              <a:schemeClr val="bg1"/>
            </a:solidFill>
          </a:ln>
        </p:spPr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5667CB8-5FAB-41D6-9207-740D5D56395B}"/>
              </a:ext>
            </a:extLst>
          </p:cNvPr>
          <p:cNvCxnSpPr>
            <a:cxnSpLocks/>
          </p:cNvCxnSpPr>
          <p:nvPr/>
        </p:nvCxnSpPr>
        <p:spPr>
          <a:xfrm rot="5400000">
            <a:off x="2438400" y="3917994"/>
            <a:ext cx="0" cy="3852672"/>
          </a:xfrm>
          <a:prstGeom prst="line">
            <a:avLst/>
          </a:prstGeom>
          <a:noFill/>
          <a:ln w="6350">
            <a:solidFill>
              <a:schemeClr val="bg1"/>
            </a:solidFill>
          </a:ln>
        </p:spPr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9FA734B6-5DC4-405C-BA34-1E1F7B642722}"/>
              </a:ext>
            </a:extLst>
          </p:cNvPr>
          <p:cNvCxnSpPr>
            <a:cxnSpLocks/>
          </p:cNvCxnSpPr>
          <p:nvPr/>
        </p:nvCxnSpPr>
        <p:spPr>
          <a:xfrm rot="5400000">
            <a:off x="2438400" y="166442"/>
            <a:ext cx="0" cy="3852672"/>
          </a:xfrm>
          <a:prstGeom prst="line">
            <a:avLst/>
          </a:prstGeom>
          <a:noFill/>
          <a:ln w="6350">
            <a:solidFill>
              <a:schemeClr val="bg1"/>
            </a:solidFill>
          </a:ln>
        </p:spPr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E58CC802-8AA5-4579-96D2-5F7ECDDE35D0}"/>
              </a:ext>
            </a:extLst>
          </p:cNvPr>
          <p:cNvCxnSpPr>
            <a:cxnSpLocks/>
          </p:cNvCxnSpPr>
          <p:nvPr/>
        </p:nvCxnSpPr>
        <p:spPr>
          <a:xfrm rot="5400000">
            <a:off x="12192000" y="1879303"/>
            <a:ext cx="0" cy="3849624"/>
          </a:xfrm>
          <a:prstGeom prst="line">
            <a:avLst/>
          </a:prstGeom>
          <a:noFill/>
          <a:ln w="6350">
            <a:solidFill>
              <a:schemeClr val="bg1"/>
            </a:solidFill>
          </a:ln>
        </p:spPr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0D8A4698-7A08-493F-8A21-FC149DEE009A}"/>
              </a:ext>
            </a:extLst>
          </p:cNvPr>
          <p:cNvCxnSpPr>
            <a:cxnSpLocks/>
          </p:cNvCxnSpPr>
          <p:nvPr/>
        </p:nvCxnSpPr>
        <p:spPr>
          <a:xfrm rot="5400000">
            <a:off x="12192000" y="2800423"/>
            <a:ext cx="0" cy="3849624"/>
          </a:xfrm>
          <a:prstGeom prst="line">
            <a:avLst/>
          </a:prstGeom>
          <a:noFill/>
          <a:ln w="6350">
            <a:solidFill>
              <a:schemeClr val="bg1"/>
            </a:solidFill>
          </a:ln>
        </p:spPr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2F8C213-49E7-4C1C-B701-48D88090947E}"/>
              </a:ext>
            </a:extLst>
          </p:cNvPr>
          <p:cNvCxnSpPr>
            <a:cxnSpLocks/>
          </p:cNvCxnSpPr>
          <p:nvPr/>
        </p:nvCxnSpPr>
        <p:spPr>
          <a:xfrm rot="5400000">
            <a:off x="12192000" y="3721543"/>
            <a:ext cx="0" cy="3849624"/>
          </a:xfrm>
          <a:prstGeom prst="line">
            <a:avLst/>
          </a:prstGeom>
          <a:noFill/>
          <a:ln w="6350">
            <a:solidFill>
              <a:schemeClr val="bg1"/>
            </a:solidFill>
          </a:ln>
        </p:spPr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5ACE6D0-A49F-4B31-A060-DDD43608F46D}"/>
              </a:ext>
            </a:extLst>
          </p:cNvPr>
          <p:cNvGrpSpPr/>
          <p:nvPr/>
        </p:nvGrpSpPr>
        <p:grpSpPr>
          <a:xfrm>
            <a:off x="512064" y="1557338"/>
            <a:ext cx="3851145" cy="389042"/>
            <a:chOff x="512064" y="1557338"/>
            <a:chExt cx="3851145" cy="389042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8DDD6314-791F-41D1-BAAC-FACF44C2E953}"/>
                </a:ext>
              </a:extLst>
            </p:cNvPr>
            <p:cNvSpPr txBox="1"/>
            <p:nvPr/>
          </p:nvSpPr>
          <p:spPr>
            <a:xfrm>
              <a:off x="1264927" y="1613360"/>
              <a:ext cx="3098282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Aft>
                  <a:spcPts val="960"/>
                </a:spcAft>
              </a:pPr>
              <a:r>
                <a:rPr lang="en-US" sz="1800" b="0" dirty="0"/>
                <a:t>Organizational Infrastructure</a:t>
              </a:r>
            </a:p>
          </p:txBody>
        </p:sp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DB6B4BC4-402B-4B25-B177-800BB6B1B0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2064" y="1557338"/>
              <a:ext cx="389042" cy="389042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24C1473-D13D-446C-AF63-B3154B77C9E6}"/>
              </a:ext>
            </a:extLst>
          </p:cNvPr>
          <p:cNvGrpSpPr/>
          <p:nvPr/>
        </p:nvGrpSpPr>
        <p:grpSpPr>
          <a:xfrm>
            <a:off x="512064" y="2239176"/>
            <a:ext cx="3851145" cy="393192"/>
            <a:chOff x="512064" y="2308496"/>
            <a:chExt cx="3851145" cy="393192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36BF623-80F0-49A0-8D0E-0B5EA60FA1F0}"/>
                </a:ext>
              </a:extLst>
            </p:cNvPr>
            <p:cNvSpPr txBox="1"/>
            <p:nvPr/>
          </p:nvSpPr>
          <p:spPr>
            <a:xfrm>
              <a:off x="1264927" y="2366593"/>
              <a:ext cx="3098282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Aft>
                  <a:spcPts val="960"/>
                </a:spcAft>
              </a:pPr>
              <a:r>
                <a:rPr lang="en-US" sz="1800" b="0" dirty="0"/>
                <a:t>Market-Based Compensation</a:t>
              </a:r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7ED231A4-D606-4A99-966A-CBF6A2DEEE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2064" y="2308496"/>
              <a:ext cx="393192" cy="393192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F00959-30BC-4640-BA05-41594DE34F29}"/>
              </a:ext>
            </a:extLst>
          </p:cNvPr>
          <p:cNvGrpSpPr/>
          <p:nvPr/>
        </p:nvGrpSpPr>
        <p:grpSpPr>
          <a:xfrm>
            <a:off x="512064" y="2925164"/>
            <a:ext cx="4021347" cy="393192"/>
            <a:chOff x="512064" y="3022821"/>
            <a:chExt cx="4021347" cy="393192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B9867C93-5CC0-4534-8E6D-36765A118CBB}"/>
                </a:ext>
              </a:extLst>
            </p:cNvPr>
            <p:cNvSpPr txBox="1"/>
            <p:nvPr/>
          </p:nvSpPr>
          <p:spPr>
            <a:xfrm>
              <a:off x="1264926" y="3080918"/>
              <a:ext cx="3268485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Aft>
                  <a:spcPts val="960"/>
                </a:spcAft>
              </a:pPr>
              <a:r>
                <a:rPr lang="en-US" sz="1800" b="0" dirty="0"/>
                <a:t>Staffing and Structural Changes</a:t>
              </a:r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DBEE92B6-6177-4D22-BF8A-035B403526D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2064" y="3022821"/>
              <a:ext cx="393192" cy="393192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1654ED9-5AA8-4C29-A6B0-F3FADC1DAECC}"/>
              </a:ext>
            </a:extLst>
          </p:cNvPr>
          <p:cNvGrpSpPr/>
          <p:nvPr/>
        </p:nvGrpSpPr>
        <p:grpSpPr>
          <a:xfrm>
            <a:off x="512064" y="3611152"/>
            <a:ext cx="3851145" cy="393192"/>
            <a:chOff x="512064" y="3746926"/>
            <a:chExt cx="3851145" cy="393192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6A61DEB-B64C-4A93-9041-8C7C6B81BB2B}"/>
                </a:ext>
              </a:extLst>
            </p:cNvPr>
            <p:cNvSpPr txBox="1"/>
            <p:nvPr/>
          </p:nvSpPr>
          <p:spPr>
            <a:xfrm>
              <a:off x="1264927" y="3805023"/>
              <a:ext cx="3098282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Aft>
                  <a:spcPts val="960"/>
                </a:spcAft>
              </a:pPr>
              <a:r>
                <a:rPr lang="en-US" sz="1800" b="0" dirty="0"/>
                <a:t>Leadership Training</a:t>
              </a:r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18E87CB7-F1BA-4EB9-950C-3E047E9CEA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2064" y="3746926"/>
              <a:ext cx="393192" cy="393192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090F1AD-89A4-4834-BEE2-B0C74E23E284}"/>
              </a:ext>
            </a:extLst>
          </p:cNvPr>
          <p:cNvGrpSpPr/>
          <p:nvPr/>
        </p:nvGrpSpPr>
        <p:grpSpPr>
          <a:xfrm>
            <a:off x="512064" y="4297140"/>
            <a:ext cx="3851145" cy="553998"/>
            <a:chOff x="512064" y="4397824"/>
            <a:chExt cx="3851145" cy="553998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0C969F41-C5F8-4BBE-8C64-8E26F5EA3BF9}"/>
                </a:ext>
              </a:extLst>
            </p:cNvPr>
            <p:cNvSpPr txBox="1"/>
            <p:nvPr/>
          </p:nvSpPr>
          <p:spPr>
            <a:xfrm>
              <a:off x="1264927" y="4397824"/>
              <a:ext cx="3098282" cy="55399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Aft>
                  <a:spcPts val="960"/>
                </a:spcAft>
              </a:pPr>
              <a:r>
                <a:rPr lang="en-US" sz="1800" b="0" dirty="0"/>
                <a:t>Employee Development</a:t>
              </a:r>
              <a:br>
                <a:rPr lang="en-US" sz="1800" b="0" dirty="0"/>
              </a:br>
              <a:r>
                <a:rPr lang="en-US" sz="1800" b="0" dirty="0"/>
                <a:t>and Retention </a:t>
              </a:r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15F32CF0-7788-4F74-A880-146C4E144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512064" y="4483365"/>
              <a:ext cx="393192" cy="393192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4CA2877-B3F6-413A-A6E8-001FD10992EC}"/>
              </a:ext>
            </a:extLst>
          </p:cNvPr>
          <p:cNvGrpSpPr/>
          <p:nvPr/>
        </p:nvGrpSpPr>
        <p:grpSpPr>
          <a:xfrm>
            <a:off x="512064" y="5143934"/>
            <a:ext cx="3851145" cy="553998"/>
            <a:chOff x="512064" y="5114701"/>
            <a:chExt cx="3851145" cy="553998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0B4E6E08-E703-491E-8768-773F027CD844}"/>
                </a:ext>
              </a:extLst>
            </p:cNvPr>
            <p:cNvSpPr txBox="1"/>
            <p:nvPr/>
          </p:nvSpPr>
          <p:spPr>
            <a:xfrm>
              <a:off x="1264927" y="5114701"/>
              <a:ext cx="3098282" cy="55399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Aft>
                  <a:spcPts val="960"/>
                </a:spcAft>
              </a:pPr>
              <a:r>
                <a:rPr lang="en-US" sz="1800" b="0" dirty="0"/>
                <a:t>Organization Business Plan and Goals</a:t>
              </a:r>
            </a:p>
          </p:txBody>
        </p:sp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6B224578-2BDA-471D-9CD6-C9AC63025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512064" y="5195104"/>
              <a:ext cx="393192" cy="393192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BA896B2-DF14-4AA3-8906-54CD47BE7401}"/>
              </a:ext>
            </a:extLst>
          </p:cNvPr>
          <p:cNvGrpSpPr/>
          <p:nvPr/>
        </p:nvGrpSpPr>
        <p:grpSpPr>
          <a:xfrm>
            <a:off x="512064" y="5990723"/>
            <a:ext cx="4005003" cy="393192"/>
            <a:chOff x="512064" y="5906066"/>
            <a:chExt cx="4005003" cy="393192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BAB0CB6-A547-4B74-AD2D-524FDA1004BB}"/>
                </a:ext>
              </a:extLst>
            </p:cNvPr>
            <p:cNvSpPr txBox="1"/>
            <p:nvPr/>
          </p:nvSpPr>
          <p:spPr>
            <a:xfrm>
              <a:off x="1264926" y="5968416"/>
              <a:ext cx="3252141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Aft>
                  <a:spcPts val="960"/>
                </a:spcAft>
              </a:pPr>
              <a:r>
                <a:rPr lang="en-US" sz="1800" dirty="0">
                  <a:solidFill>
                    <a:srgbClr val="FFC000"/>
                  </a:solidFill>
                </a:rPr>
                <a:t>Diversity &amp; Inclusion Strategy </a:t>
              </a:r>
            </a:p>
          </p:txBody>
        </p:sp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85790797-ED01-414A-8646-F65147B930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512064" y="5906066"/>
              <a:ext cx="393192" cy="393192"/>
            </a:xfrm>
            <a:prstGeom prst="rect">
              <a:avLst/>
            </a:prstGeom>
          </p:spPr>
        </p:pic>
      </p:grpSp>
      <p:pic>
        <p:nvPicPr>
          <p:cNvPr id="37" name="Graphic 36">
            <a:extLst>
              <a:ext uri="{FF2B5EF4-FFF2-40B4-BE49-F238E27FC236}">
                <a16:creationId xmlns:a16="http://schemas.microsoft.com/office/drawing/2014/main" id="{D99F566F-D0D8-4069-8B83-F48BD46203F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0267188" y="1676432"/>
            <a:ext cx="393192" cy="393192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686A796F-85C4-484A-9F47-12848FB38A6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267188" y="4062940"/>
            <a:ext cx="393192" cy="393192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AC37C8C8-EF03-4AF1-A94D-5EF5A73E4FA8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267188" y="4990187"/>
            <a:ext cx="393192" cy="39319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21CD4E8-D678-4C65-8AAD-79D2E4DDE19D}"/>
              </a:ext>
            </a:extLst>
          </p:cNvPr>
          <p:cNvGrpSpPr/>
          <p:nvPr/>
        </p:nvGrpSpPr>
        <p:grpSpPr>
          <a:xfrm>
            <a:off x="10267188" y="5829917"/>
            <a:ext cx="3849620" cy="553998"/>
            <a:chOff x="10267188" y="5829917"/>
            <a:chExt cx="3849620" cy="553998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31F5F4C9-3501-4BCB-A0F5-128FAD936259}"/>
                </a:ext>
              </a:extLst>
            </p:cNvPr>
            <p:cNvSpPr txBox="1"/>
            <p:nvPr/>
          </p:nvSpPr>
          <p:spPr>
            <a:xfrm>
              <a:off x="11020109" y="5829917"/>
              <a:ext cx="3096699" cy="55399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en-US"/>
              </a:defPPr>
              <a:lvl1pPr algn="ctr">
                <a:spcBef>
                  <a:spcPts val="300"/>
                </a:spcBef>
                <a:buClr>
                  <a:srgbClr val="CD1F67"/>
                </a:buClr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>
                <a:spcAft>
                  <a:spcPts val="960"/>
                </a:spcAft>
              </a:pPr>
              <a:r>
                <a:rPr lang="en-US" sz="1800" b="0" dirty="0"/>
                <a:t>Inclusion and</a:t>
              </a:r>
              <a:br>
                <a:rPr lang="en-US" sz="1800" b="0" dirty="0"/>
              </a:br>
              <a:r>
                <a:rPr lang="en-US" sz="1800" b="0" dirty="0"/>
                <a:t>Compliance Councils</a:t>
              </a:r>
            </a:p>
          </p:txBody>
        </p:sp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7D9D59C2-2DFC-4264-9D7A-C0E60B44D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10267188" y="5923963"/>
              <a:ext cx="393192" cy="393192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8541B05-6F81-4392-A0CF-381D2E0032DB}"/>
              </a:ext>
            </a:extLst>
          </p:cNvPr>
          <p:cNvSpPr/>
          <p:nvPr/>
        </p:nvSpPr>
        <p:spPr>
          <a:xfrm>
            <a:off x="0" y="6912140"/>
            <a:ext cx="14630400" cy="62515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PH" sz="2400" b="1" dirty="0">
                <a:solidFill>
                  <a:schemeClr val="bg1"/>
                </a:solidFill>
              </a:rPr>
              <a:t>Invest in Your People</a:t>
            </a:r>
          </a:p>
        </p:txBody>
      </p:sp>
    </p:spTree>
    <p:extLst>
      <p:ext uri="{BB962C8B-B14F-4D97-AF65-F5344CB8AC3E}">
        <p14:creationId xmlns:p14="http://schemas.microsoft.com/office/powerpoint/2010/main" val="78203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MAVS">
      <a:dk1>
        <a:sysClr val="windowText" lastClr="000000"/>
      </a:dk1>
      <a:lt1>
        <a:sysClr val="window" lastClr="FFFFFF"/>
      </a:lt1>
      <a:dk2>
        <a:srgbClr val="7F7F7F"/>
      </a:dk2>
      <a:lt2>
        <a:srgbClr val="BBC4CA"/>
      </a:lt2>
      <a:accent1>
        <a:srgbClr val="BBC4CA"/>
      </a:accent1>
      <a:accent2>
        <a:srgbClr val="D9D9D9"/>
      </a:accent2>
      <a:accent3>
        <a:srgbClr val="0053BC"/>
      </a:accent3>
      <a:accent4>
        <a:srgbClr val="7F7F7F"/>
      </a:accent4>
      <a:accent5>
        <a:srgbClr val="A5A5A5"/>
      </a:accent5>
      <a:accent6>
        <a:srgbClr val="FFFFFF"/>
      </a:accent6>
      <a:hlink>
        <a:srgbClr val="D9D9D6"/>
      </a:hlink>
      <a:folHlink>
        <a:srgbClr val="F2F2F2"/>
      </a:folHlink>
    </a:clrScheme>
    <a:fontScheme name="Custom 2">
      <a:majorFont>
        <a:latin typeface="Avenir Next"/>
        <a:ea typeface=""/>
        <a:cs typeface=""/>
      </a:majorFont>
      <a:minorFont>
        <a:latin typeface="Avenir Nex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marL="342900" indent="-342900">
          <a:spcBef>
            <a:spcPts val="1200"/>
          </a:spcBef>
          <a:buClr>
            <a:schemeClr val="accent4"/>
          </a:buClr>
          <a:buFont typeface="Wingdings 2" panose="05020102010507070707" pitchFamily="18" charset="2"/>
          <a:buChar char="®"/>
          <a:defRPr sz="2000" b="1" dirty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62b6ecb-acff-4b24-a527-ff2b271ebe71">23CEHAA2X2SM-2102554853-352876</_dlc_DocId>
    <_dlc_DocIdUrl xmlns="d62b6ecb-acff-4b24-a527-ff2b271ebe71">
      <Url>https://slidegenius365.sharepoint.com/_layouts/15/DocIdRedir.aspx?ID=23CEHAA2X2SM-2102554853-352876</Url>
      <Description>23CEHAA2X2SM-2102554853-352876</Description>
    </_dlc_DocIdUrl>
    <_Flow_SignoffStatus xmlns="06fa9243-f6f6-4c83-8c18-4e880acd4f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689C359221F84CA6C8A700AD48302A" ma:contentTypeVersion="88" ma:contentTypeDescription="Create a new document." ma:contentTypeScope="" ma:versionID="3db5214e9d1f1687af05b4d60a242362">
  <xsd:schema xmlns:xsd="http://www.w3.org/2001/XMLSchema" xmlns:xs="http://www.w3.org/2001/XMLSchema" xmlns:p="http://schemas.microsoft.com/office/2006/metadata/properties" xmlns:ns2="d62b6ecb-acff-4b24-a527-ff2b271ebe71" xmlns:ns3="06fa9243-f6f6-4c83-8c18-4e880acd4ff6" targetNamespace="http://schemas.microsoft.com/office/2006/metadata/properties" ma:root="true" ma:fieldsID="379c045f003df985c88b9848db9b1ba1" ns2:_="" ns3:_="">
    <xsd:import namespace="d62b6ecb-acff-4b24-a527-ff2b271ebe71"/>
    <xsd:import namespace="06fa9243-f6f6-4c83-8c18-4e880acd4ff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2:_dlc_DocId" minOccurs="0"/>
                <xsd:element ref="ns2:_dlc_DocIdUrl" minOccurs="0"/>
                <xsd:element ref="ns2:_dlc_DocIdPersistId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2b6ecb-acff-4b24-a527-ff2b271ebe7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fa9243-f6f6-4c83-8c18-4e880acd4f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3" nillable="true" ma:displayName="Sign-off status" ma:internalName="Sign_x002d_off_x0020_status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198F19E-6098-49A3-B509-CAD9A56491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45EE75-A4F1-4FE0-8D88-0EEE9CB682F1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06fa9243-f6f6-4c83-8c18-4e880acd4ff6"/>
    <ds:schemaRef ds:uri="d62b6ecb-acff-4b24-a527-ff2b271ebe71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278C343-CA78-4AB7-94EE-C3621A5D93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2b6ecb-acff-4b24-a527-ff2b271ebe71"/>
    <ds:schemaRef ds:uri="06fa9243-f6f6-4c83-8c18-4e880acd4f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37E8557-C9C7-446F-869F-D0F574996FBB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17347</TotalTime>
  <Words>1334</Words>
  <Application>Microsoft Office PowerPoint</Application>
  <PresentationFormat>Custom</PresentationFormat>
  <Paragraphs>287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Avenir Next</vt:lpstr>
      <vt:lpstr>Calibri</vt:lpstr>
      <vt:lpstr>Wingdings</vt:lpstr>
      <vt:lpstr>1_Office Theme</vt:lpstr>
      <vt:lpstr>PowerPoint Presentation</vt:lpstr>
      <vt:lpstr>MY CAREER PHASE 1</vt:lpstr>
      <vt:lpstr>PowerPoint Presentation</vt:lpstr>
      <vt:lpstr>PowerPoint Presentation</vt:lpstr>
      <vt:lpstr>LEADING WITH INTENT: 100-day plan By 2019, The Dallas Mavericks Organization is Setting The NBA Standard For Inclusion And Diversity.</vt:lpstr>
      <vt:lpstr>LEADING WITH INTENT and integrity</vt:lpstr>
      <vt:lpstr>LEADING WITH INTENT </vt:lpstr>
      <vt:lpstr>LEADING WITH INTENT </vt:lpstr>
      <vt:lpstr>Leading with intent</vt:lpstr>
      <vt:lpstr>Leading with inclusion</vt:lpstr>
      <vt:lpstr>LEADING WITH INSIGHT</vt:lpstr>
      <vt:lpstr>Leading with insight</vt:lpstr>
      <vt:lpstr>PowerPoint Presentation</vt:lpstr>
      <vt:lpstr>ARE YOU ALL IN?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Gilbert Arevalo</dc:creator>
  <cp:lastModifiedBy>Cynt Marshall</cp:lastModifiedBy>
  <cp:revision>1928</cp:revision>
  <cp:lastPrinted>2023-04-17T22:46:16Z</cp:lastPrinted>
  <dcterms:created xsi:type="dcterms:W3CDTF">2016-04-18T22:13:42Z</dcterms:created>
  <dcterms:modified xsi:type="dcterms:W3CDTF">2023-04-17T22:48:45Z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_Steward">
    <vt:lpwstr>Williams A u376604</vt:lpwstr>
  </property>
  <property fmtid="{D5CDD505-2E9C-101B-9397-08002B2CF9AE}" pid="3" name="Update_Footer">
    <vt:lpwstr>No</vt:lpwstr>
  </property>
  <property fmtid="{D5CDD505-2E9C-101B-9397-08002B2CF9AE}" pid="4" name="Radio_Button">
    <vt:lpwstr>NONE</vt:lpwstr>
  </property>
  <property fmtid="{D5CDD505-2E9C-101B-9397-08002B2CF9AE}" pid="5" name="Information_Classification">
    <vt:lpwstr>DOW RESTRICTED</vt:lpwstr>
  </property>
  <property fmtid="{D5CDD505-2E9C-101B-9397-08002B2CF9AE}" pid="6" name="Record_Title_ID">
    <vt:lpwstr>72</vt:lpwstr>
  </property>
  <property fmtid="{D5CDD505-2E9C-101B-9397-08002B2CF9AE}" pid="7" name="Initial_Creation_Date">
    <vt:filetime>2016-04-18T22:13:40Z</vt:filetime>
  </property>
  <property fmtid="{D5CDD505-2E9C-101B-9397-08002B2CF9AE}" pid="8" name="Retention_Period_Start_Date">
    <vt:filetime>2017-09-10T19:39:51Z</vt:filetime>
  </property>
  <property fmtid="{D5CDD505-2E9C-101B-9397-08002B2CF9AE}" pid="9" name="Last_Reviewed_Date">
    <vt:lpwstr/>
  </property>
  <property fmtid="{D5CDD505-2E9C-101B-9397-08002B2CF9AE}" pid="10" name="Retention_Review_Frequency">
    <vt:lpwstr/>
  </property>
  <property fmtid="{D5CDD505-2E9C-101B-9397-08002B2CF9AE}" pid="11" name="ContentTypeId">
    <vt:lpwstr>0x010100C4689C359221F84CA6C8A700AD48302A</vt:lpwstr>
  </property>
  <property fmtid="{D5CDD505-2E9C-101B-9397-08002B2CF9AE}" pid="12" name="_dlc_DocIdItemGuid">
    <vt:lpwstr>a4976f0a-80b6-44c3-b0eb-db98a25534ba</vt:lpwstr>
  </property>
</Properties>
</file>